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307" r:id="rId3"/>
    <p:sldId id="257" r:id="rId4"/>
    <p:sldId id="258" r:id="rId5"/>
    <p:sldId id="317" r:id="rId6"/>
    <p:sldId id="259" r:id="rId7"/>
    <p:sldId id="319" r:id="rId8"/>
    <p:sldId id="318" r:id="rId9"/>
    <p:sldId id="320" r:id="rId10"/>
    <p:sldId id="321" r:id="rId11"/>
    <p:sldId id="261" r:id="rId12"/>
    <p:sldId id="263" r:id="rId13"/>
    <p:sldId id="322" r:id="rId14"/>
    <p:sldId id="264" r:id="rId15"/>
    <p:sldId id="265" r:id="rId16"/>
    <p:sldId id="309" r:id="rId17"/>
    <p:sldId id="276" r:id="rId18"/>
    <p:sldId id="277" r:id="rId19"/>
    <p:sldId id="278" r:id="rId20"/>
    <p:sldId id="280" r:id="rId21"/>
    <p:sldId id="310" r:id="rId22"/>
    <p:sldId id="311" r:id="rId23"/>
    <p:sldId id="312" r:id="rId24"/>
    <p:sldId id="313" r:id="rId25"/>
    <p:sldId id="314" r:id="rId26"/>
    <p:sldId id="306"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66" d="100"/>
          <a:sy n="66" d="100"/>
        </p:scale>
        <p:origin x="-1506" y="-14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FC8437BF-CC02-4F23-B4B8-28563EB3DD47}" type="datetimeFigureOut">
              <a:rPr lang="en-US" smtClean="0"/>
              <a:pPr/>
              <a:t>2/23/2020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187AC25-1FA0-403D-84D9-4A9C24BB3FE2}" type="slidenum">
              <a:rPr lang="en-US" smtClean="0"/>
              <a:pPr/>
              <a:t>‹#›</a:t>
            </a:fld>
            <a:endParaRPr lang="en-US" dirty="0"/>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C8437BF-CC02-4F23-B4B8-28563EB3DD47}" type="datetimeFigureOut">
              <a:rPr lang="en-US" smtClean="0"/>
              <a:pPr/>
              <a:t>2/23/2020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187AC25-1FA0-403D-84D9-4A9C24BB3FE2}"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C8437BF-CC02-4F23-B4B8-28563EB3DD47}" type="datetimeFigureOut">
              <a:rPr lang="en-US" smtClean="0"/>
              <a:pPr/>
              <a:t>2/23/2020</a:t>
            </a:fld>
            <a:endParaRPr lang="en-US" dirty="0"/>
          </a:p>
        </p:txBody>
      </p:sp>
      <p:sp>
        <p:nvSpPr>
          <p:cNvPr id="5" name="Footer Placeholder 4"/>
          <p:cNvSpPr>
            <a:spLocks noGrp="1"/>
          </p:cNvSpPr>
          <p:nvPr>
            <p:ph type="ftr" sz="quarter" idx="11"/>
          </p:nvPr>
        </p:nvSpPr>
        <p:spPr>
          <a:xfrm>
            <a:off x="2640597" y="6377459"/>
            <a:ext cx="3836404" cy="365125"/>
          </a:xfrm>
        </p:spPr>
        <p:txBody>
          <a:bodyPr/>
          <a:lstStyle/>
          <a:p>
            <a:endParaRPr lang="en-US" dirty="0"/>
          </a:p>
        </p:txBody>
      </p:sp>
      <p:sp>
        <p:nvSpPr>
          <p:cNvPr id="6" name="Slide Number Placeholder 5"/>
          <p:cNvSpPr>
            <a:spLocks noGrp="1"/>
          </p:cNvSpPr>
          <p:nvPr>
            <p:ph type="sldNum" sz="quarter" idx="12"/>
          </p:nvPr>
        </p:nvSpPr>
        <p:spPr/>
        <p:txBody>
          <a:bodyPr/>
          <a:lstStyle/>
          <a:p>
            <a:fld id="{F187AC25-1FA0-403D-84D9-4A9C24BB3FE2}"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C8437BF-CC02-4F23-B4B8-28563EB3DD47}" type="datetimeFigureOut">
              <a:rPr lang="en-US" smtClean="0"/>
              <a:pPr/>
              <a:t>2/23/2020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187AC25-1FA0-403D-84D9-4A9C24BB3FE2}"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C8437BF-CC02-4F23-B4B8-28563EB3DD47}" type="datetimeFigureOut">
              <a:rPr lang="en-US" smtClean="0"/>
              <a:pPr/>
              <a:t>2/23/2020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187AC25-1FA0-403D-84D9-4A9C24BB3FE2}"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C8437BF-CC02-4F23-B4B8-28563EB3DD47}" type="datetimeFigureOut">
              <a:rPr lang="en-US" smtClean="0"/>
              <a:pPr/>
              <a:t>2/23/2020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187AC25-1FA0-403D-84D9-4A9C24BB3FE2}"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C8437BF-CC02-4F23-B4B8-28563EB3DD47}" type="datetimeFigureOut">
              <a:rPr lang="en-US" smtClean="0"/>
              <a:pPr/>
              <a:t>2/23/2020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187AC25-1FA0-403D-84D9-4A9C24BB3FE2}"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C8437BF-CC02-4F23-B4B8-28563EB3DD47}" type="datetimeFigureOut">
              <a:rPr lang="en-US" smtClean="0"/>
              <a:pPr/>
              <a:t>2/23/2020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187AC25-1FA0-403D-84D9-4A9C24BB3FE2}"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8437BF-CC02-4F23-B4B8-28563EB3DD47}" type="datetimeFigureOut">
              <a:rPr lang="en-US" smtClean="0"/>
              <a:pPr/>
              <a:t>2/23/2020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187AC25-1FA0-403D-84D9-4A9C24BB3FE2}"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C8437BF-CC02-4F23-B4B8-28563EB3DD47}" type="datetimeFigureOut">
              <a:rPr lang="en-US" smtClean="0"/>
              <a:pPr/>
              <a:t>2/23/2020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187AC25-1FA0-403D-84D9-4A9C24BB3FE2}" type="slidenum">
              <a:rPr lang="en-US" smtClean="0"/>
              <a:pPr/>
              <a:t>‹#›</a:t>
            </a:fld>
            <a:endParaRPr lang="en-US" dirty="0"/>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FC8437BF-CC02-4F23-B4B8-28563EB3DD47}" type="datetimeFigureOut">
              <a:rPr lang="en-US" smtClean="0"/>
              <a:pPr/>
              <a:t>2/23/2020</a:t>
            </a:fld>
            <a:endParaRPr lang="en-US" dirty="0"/>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dirty="0"/>
          </a:p>
        </p:txBody>
      </p:sp>
      <p:sp>
        <p:nvSpPr>
          <p:cNvPr id="7" name="Slide Number Placeholder 6"/>
          <p:cNvSpPr>
            <a:spLocks noGrp="1"/>
          </p:cNvSpPr>
          <p:nvPr>
            <p:ph type="sldNum" sz="quarter" idx="12"/>
          </p:nvPr>
        </p:nvSpPr>
        <p:spPr>
          <a:xfrm>
            <a:off x="8339328" y="1170432"/>
            <a:ext cx="733864" cy="201168"/>
          </a:xfrm>
        </p:spPr>
        <p:txBody>
          <a:bodyPr/>
          <a:lstStyle/>
          <a:p>
            <a:fld id="{F187AC25-1FA0-403D-84D9-4A9C24BB3FE2}"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FC8437BF-CC02-4F23-B4B8-28563EB3DD47}" type="datetimeFigureOut">
              <a:rPr lang="en-US" smtClean="0"/>
              <a:pPr/>
              <a:t>2/23/2020</a:t>
            </a:fld>
            <a:endParaRPr lang="en-US" dirty="0"/>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dirty="0"/>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F187AC25-1FA0-403D-84D9-4A9C24BB3FE2}"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www.thehrdepartment.ie/"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28800"/>
            <a:ext cx="8077200" cy="1673352"/>
          </a:xfrm>
        </p:spPr>
        <p:txBody>
          <a:bodyPr>
            <a:normAutofit fontScale="90000"/>
          </a:bodyPr>
          <a:lstStyle/>
          <a:p>
            <a:r>
              <a:rPr lang="en-US" dirty="0" smtClean="0"/>
              <a:t>Prevent </a:t>
            </a:r>
            <a:r>
              <a:rPr lang="en-US" dirty="0" smtClean="0"/>
              <a:t>the Failure of Strategies</a:t>
            </a:r>
            <a:r>
              <a:rPr lang="en-US" dirty="0"/>
              <a:t/>
            </a:r>
            <a:br>
              <a:rPr lang="en-US" dirty="0"/>
            </a:br>
            <a:endParaRPr lang="en-US" dirty="0"/>
          </a:p>
        </p:txBody>
      </p:sp>
      <p:sp>
        <p:nvSpPr>
          <p:cNvPr id="3" name="Subtitle 2"/>
          <p:cNvSpPr>
            <a:spLocks noGrp="1"/>
          </p:cNvSpPr>
          <p:nvPr>
            <p:ph type="subTitle" idx="1"/>
          </p:nvPr>
        </p:nvSpPr>
        <p:spPr>
          <a:xfrm>
            <a:off x="609600" y="3581400"/>
            <a:ext cx="8077200" cy="1499616"/>
          </a:xfrm>
        </p:spPr>
        <p:txBody>
          <a:bodyPr>
            <a:normAutofit fontScale="92500" lnSpcReduction="20000"/>
          </a:bodyPr>
          <a:lstStyle/>
          <a:p>
            <a:r>
              <a:rPr lang="en-US" b="1" dirty="0"/>
              <a:t>Group </a:t>
            </a:r>
            <a:r>
              <a:rPr lang="en-US" b="1" dirty="0" smtClean="0"/>
              <a:t>Members</a:t>
            </a:r>
          </a:p>
          <a:p>
            <a:r>
              <a:rPr lang="en-US" dirty="0" smtClean="0"/>
              <a:t>Amir Mehmood</a:t>
            </a:r>
          </a:p>
          <a:p>
            <a:r>
              <a:rPr lang="en-US" dirty="0" smtClean="0"/>
              <a:t>Ghullam Sarwar</a:t>
            </a:r>
          </a:p>
          <a:p>
            <a:r>
              <a:rPr lang="en-US" dirty="0" smtClean="0"/>
              <a:t>Farrukh Aslam</a:t>
            </a:r>
            <a:br>
              <a:rPr lang="en-US" dirty="0" smtClean="0"/>
            </a:br>
            <a:r>
              <a:rPr lang="en-US" dirty="0" smtClean="0"/>
              <a:t>Farrukh Saeed</a:t>
            </a:r>
          </a:p>
          <a:p>
            <a:r>
              <a:rPr lang="en-US" dirty="0" smtClean="0"/>
              <a:t>Ammar Shafiq</a:t>
            </a:r>
          </a:p>
        </p:txBody>
      </p:sp>
    </p:spTree>
    <p:extLst>
      <p:ext uri="{BB962C8B-B14F-4D97-AF65-F5344CB8AC3E}">
        <p14:creationId xmlns:p14="http://schemas.microsoft.com/office/powerpoint/2010/main" xmlns="" val="18255974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Employee Retention Strategies:</a:t>
            </a:r>
            <a:endParaRPr lang="en-US" dirty="0"/>
          </a:p>
        </p:txBody>
      </p:sp>
      <p:sp>
        <p:nvSpPr>
          <p:cNvPr id="3" name="Content Placeholder 2"/>
          <p:cNvSpPr>
            <a:spLocks noGrp="1"/>
          </p:cNvSpPr>
          <p:nvPr>
            <p:ph idx="1"/>
          </p:nvPr>
        </p:nvSpPr>
        <p:spPr/>
        <p:txBody>
          <a:bodyPr>
            <a:normAutofit fontScale="92500" lnSpcReduction="20000"/>
          </a:bodyPr>
          <a:lstStyle/>
          <a:p>
            <a:pPr>
              <a:buFont typeface="Wingdings" panose="05000000000000000000" pitchFamily="2" charset="2"/>
              <a:buChar char="v"/>
            </a:pPr>
            <a:r>
              <a:rPr lang="en-US" dirty="0" smtClean="0"/>
              <a:t> Make it clear how organization expected the performance from employees.</a:t>
            </a:r>
          </a:p>
          <a:p>
            <a:pPr>
              <a:buFont typeface="Wingdings" panose="05000000000000000000" pitchFamily="2" charset="2"/>
              <a:buChar char="v"/>
            </a:pPr>
            <a:r>
              <a:rPr lang="en-US" dirty="0" smtClean="0"/>
              <a:t>Give Regular Feedback about Performance</a:t>
            </a:r>
          </a:p>
          <a:p>
            <a:pPr>
              <a:buFont typeface="Wingdings" panose="05000000000000000000" pitchFamily="2" charset="2"/>
              <a:buChar char="v"/>
            </a:pPr>
            <a:r>
              <a:rPr lang="en-US" dirty="0" smtClean="0"/>
              <a:t>Hold Schedule meeting and provide frame work with in which employee perceives he/she can succeed.</a:t>
            </a:r>
          </a:p>
          <a:p>
            <a:pPr>
              <a:buFont typeface="Wingdings" panose="05000000000000000000" pitchFamily="2" charset="2"/>
              <a:buChar char="v"/>
            </a:pPr>
            <a:r>
              <a:rPr lang="en-US" dirty="0" smtClean="0"/>
              <a:t>Performance should be well recognized and rewarded.</a:t>
            </a:r>
          </a:p>
          <a:p>
            <a:pPr>
              <a:buFont typeface="Wingdings" panose="05000000000000000000" pitchFamily="2" charset="2"/>
              <a:buChar char="v"/>
            </a:pPr>
            <a:r>
              <a:rPr lang="en-US" dirty="0" smtClean="0"/>
              <a:t>Proper Training should be given to make them well aware about working and to increase quality working </a:t>
            </a:r>
            <a:endParaRPr lang="en-US" dirty="0"/>
          </a:p>
          <a:p>
            <a:pPr>
              <a:buFont typeface="Wingdings" panose="05000000000000000000" pitchFamily="2" charset="2"/>
              <a:buChar char="v"/>
            </a:pPr>
            <a:endParaRPr lang="en-US" dirty="0"/>
          </a:p>
        </p:txBody>
      </p:sp>
      <p:sp>
        <p:nvSpPr>
          <p:cNvPr id="4" name="TextBox 3"/>
          <p:cNvSpPr txBox="1"/>
          <p:nvPr/>
        </p:nvSpPr>
        <p:spPr>
          <a:xfrm>
            <a:off x="5867400" y="1047690"/>
            <a:ext cx="3276600" cy="400110"/>
          </a:xfrm>
          <a:prstGeom prst="rect">
            <a:avLst/>
          </a:prstGeom>
          <a:noFill/>
        </p:spPr>
        <p:txBody>
          <a:bodyPr wrap="square" rtlCol="0">
            <a:spAutoFit/>
          </a:bodyPr>
          <a:lstStyle/>
          <a:p>
            <a:r>
              <a:rPr lang="en-US" sz="2000" dirty="0" smtClean="0">
                <a:solidFill>
                  <a:schemeClr val="bg1"/>
                </a:solidFill>
              </a:rPr>
              <a:t>Presented by </a:t>
            </a:r>
            <a:r>
              <a:rPr lang="en-US" sz="2000" dirty="0" err="1" smtClean="0">
                <a:solidFill>
                  <a:schemeClr val="bg1"/>
                </a:solidFill>
              </a:rPr>
              <a:t>Farrukh</a:t>
            </a:r>
            <a:r>
              <a:rPr lang="en-US" sz="2000" dirty="0" smtClean="0">
                <a:solidFill>
                  <a:schemeClr val="bg1"/>
                </a:solidFill>
              </a:rPr>
              <a:t>  </a:t>
            </a:r>
            <a:r>
              <a:rPr lang="en-US" sz="2000" dirty="0" err="1" smtClean="0">
                <a:solidFill>
                  <a:schemeClr val="bg1"/>
                </a:solidFill>
              </a:rPr>
              <a:t>Aslam</a:t>
            </a:r>
            <a:endParaRPr lang="en-US" sz="2000" dirty="0">
              <a:solidFill>
                <a:schemeClr val="bg1"/>
              </a:solidFill>
            </a:endParaRPr>
          </a:p>
        </p:txBody>
      </p:sp>
    </p:spTree>
    <p:extLst>
      <p:ext uri="{BB962C8B-B14F-4D97-AF65-F5344CB8AC3E}">
        <p14:creationId xmlns:p14="http://schemas.microsoft.com/office/powerpoint/2010/main" xmlns="" val="34026985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Employee Retention Strategies:</a:t>
            </a:r>
          </a:p>
        </p:txBody>
      </p:sp>
      <p:sp>
        <p:nvSpPr>
          <p:cNvPr id="3" name="Content Placeholder 2"/>
          <p:cNvSpPr>
            <a:spLocks noGrp="1"/>
          </p:cNvSpPr>
          <p:nvPr>
            <p:ph idx="1"/>
          </p:nvPr>
        </p:nvSpPr>
        <p:spPr/>
        <p:txBody>
          <a:bodyPr>
            <a:normAutofit/>
          </a:bodyPr>
          <a:lstStyle/>
          <a:p>
            <a:pPr algn="just">
              <a:buFont typeface="Wingdings" pitchFamily="2" charset="2"/>
              <a:buChar char="v"/>
            </a:pPr>
            <a:r>
              <a:rPr lang="en-US" sz="2800" dirty="0"/>
              <a:t>As employers, we must strive to create a culture of </a:t>
            </a:r>
            <a:r>
              <a:rPr lang="en-US" sz="2800" b="1" dirty="0"/>
              <a:t>positivity,</a:t>
            </a:r>
            <a:r>
              <a:rPr lang="en-US" sz="2800" dirty="0"/>
              <a:t> </a:t>
            </a:r>
            <a:r>
              <a:rPr lang="en-US" sz="2800" dirty="0" smtClean="0"/>
              <a:t>We </a:t>
            </a:r>
            <a:r>
              <a:rPr lang="en-US" sz="2800" dirty="0"/>
              <a:t>must truly care about the people who work for us, invest in them, use their ideas, lift them up, encourage their autonomy, give them our trust and be there to support and remove barriers when crises arise. </a:t>
            </a:r>
            <a:r>
              <a:rPr lang="en-US" sz="2800" dirty="0" smtClean="0"/>
              <a:t>High </a:t>
            </a:r>
            <a:r>
              <a:rPr lang="en-US" sz="2800" dirty="0"/>
              <a:t>morale is most easily established through connection. </a:t>
            </a:r>
            <a:endParaRPr lang="en-US" sz="2800" dirty="0" smtClean="0"/>
          </a:p>
          <a:p>
            <a:pPr algn="just">
              <a:buFont typeface="Wingdings" pitchFamily="2" charset="2"/>
              <a:buChar char="v"/>
            </a:pPr>
            <a:r>
              <a:rPr lang="en-US" sz="2800" dirty="0" smtClean="0"/>
              <a:t>Fair treatment to the subordinate .</a:t>
            </a:r>
            <a:endParaRPr lang="en-US" sz="2800" dirty="0">
              <a:latin typeface="Times New Roman" pitchFamily="18" charset="0"/>
              <a:cs typeface="Times New Roman" pitchFamily="18" charset="0"/>
            </a:endParaRPr>
          </a:p>
        </p:txBody>
      </p:sp>
      <p:sp>
        <p:nvSpPr>
          <p:cNvPr id="4" name="TextBox 3"/>
          <p:cNvSpPr txBox="1"/>
          <p:nvPr/>
        </p:nvSpPr>
        <p:spPr>
          <a:xfrm>
            <a:off x="5867400" y="1047690"/>
            <a:ext cx="3276600" cy="400110"/>
          </a:xfrm>
          <a:prstGeom prst="rect">
            <a:avLst/>
          </a:prstGeom>
          <a:noFill/>
        </p:spPr>
        <p:txBody>
          <a:bodyPr wrap="square" rtlCol="0">
            <a:spAutoFit/>
          </a:bodyPr>
          <a:lstStyle/>
          <a:p>
            <a:r>
              <a:rPr lang="en-US" sz="2000" dirty="0" smtClean="0">
                <a:solidFill>
                  <a:schemeClr val="bg1"/>
                </a:solidFill>
              </a:rPr>
              <a:t>Presented by </a:t>
            </a:r>
            <a:r>
              <a:rPr lang="en-US" sz="2000" dirty="0" err="1" smtClean="0">
                <a:solidFill>
                  <a:schemeClr val="bg1"/>
                </a:solidFill>
              </a:rPr>
              <a:t>Farrukh</a:t>
            </a:r>
            <a:r>
              <a:rPr lang="en-US" sz="2000" dirty="0" smtClean="0">
                <a:solidFill>
                  <a:schemeClr val="bg1"/>
                </a:solidFill>
              </a:rPr>
              <a:t>  </a:t>
            </a:r>
            <a:r>
              <a:rPr lang="en-US" sz="2000" dirty="0" err="1" smtClean="0">
                <a:solidFill>
                  <a:schemeClr val="bg1"/>
                </a:solidFill>
              </a:rPr>
              <a:t>Aslam</a:t>
            </a:r>
            <a:endParaRPr lang="en-US" sz="2000" dirty="0">
              <a:solidFill>
                <a:schemeClr val="bg1"/>
              </a:solidFill>
            </a:endParaRPr>
          </a:p>
        </p:txBody>
      </p:sp>
    </p:spTree>
    <p:extLst>
      <p:ext uri="{BB962C8B-B14F-4D97-AF65-F5344CB8AC3E}">
        <p14:creationId xmlns:p14="http://schemas.microsoft.com/office/powerpoint/2010/main" xmlns="" val="11605559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t>To attract and retain employees, organizations must have  effective strategies addressing four key components:</a:t>
            </a:r>
          </a:p>
        </p:txBody>
      </p:sp>
      <p:sp>
        <p:nvSpPr>
          <p:cNvPr id="3" name="Content Placeholder 2"/>
          <p:cNvSpPr>
            <a:spLocks noGrp="1"/>
          </p:cNvSpPr>
          <p:nvPr>
            <p:ph idx="1"/>
          </p:nvPr>
        </p:nvSpPr>
        <p:spPr/>
        <p:txBody>
          <a:bodyPr>
            <a:normAutofit/>
          </a:bodyPr>
          <a:lstStyle/>
          <a:p>
            <a:r>
              <a:rPr lang="en-US" sz="2800" dirty="0" smtClean="0"/>
              <a:t>Effective internal management,</a:t>
            </a:r>
          </a:p>
          <a:p>
            <a:endParaRPr lang="en-US" sz="2800" dirty="0" smtClean="0"/>
          </a:p>
          <a:p>
            <a:r>
              <a:rPr lang="en-US" sz="2800" dirty="0" smtClean="0"/>
              <a:t>Career development opportunities,</a:t>
            </a:r>
          </a:p>
          <a:p>
            <a:endParaRPr lang="en-US" sz="2800" dirty="0" smtClean="0"/>
          </a:p>
          <a:p>
            <a:r>
              <a:rPr lang="en-US" sz="2800" dirty="0" smtClean="0"/>
              <a:t>Work-life balance programs,</a:t>
            </a:r>
          </a:p>
          <a:p>
            <a:endParaRPr lang="en-US" sz="2800" dirty="0" smtClean="0"/>
          </a:p>
          <a:p>
            <a:r>
              <a:rPr lang="en-US" sz="2800" dirty="0" smtClean="0"/>
              <a:t>Strong compensation &amp; recognition programs.</a:t>
            </a:r>
            <a:endParaRPr lang="en-US" sz="2800" dirty="0"/>
          </a:p>
        </p:txBody>
      </p:sp>
      <p:sp>
        <p:nvSpPr>
          <p:cNvPr id="4" name="TextBox 3"/>
          <p:cNvSpPr txBox="1"/>
          <p:nvPr/>
        </p:nvSpPr>
        <p:spPr>
          <a:xfrm>
            <a:off x="5867400" y="1066800"/>
            <a:ext cx="3276600" cy="400110"/>
          </a:xfrm>
          <a:prstGeom prst="rect">
            <a:avLst/>
          </a:prstGeom>
          <a:noFill/>
        </p:spPr>
        <p:txBody>
          <a:bodyPr wrap="square" rtlCol="0">
            <a:spAutoFit/>
          </a:bodyPr>
          <a:lstStyle/>
          <a:p>
            <a:r>
              <a:rPr lang="en-US" sz="2000" dirty="0" smtClean="0">
                <a:solidFill>
                  <a:schemeClr val="bg1"/>
                </a:solidFill>
              </a:rPr>
              <a:t>Presented by </a:t>
            </a:r>
            <a:r>
              <a:rPr lang="en-US" sz="2000" dirty="0" err="1" smtClean="0">
                <a:solidFill>
                  <a:schemeClr val="bg1"/>
                </a:solidFill>
              </a:rPr>
              <a:t>Farrukh</a:t>
            </a:r>
            <a:r>
              <a:rPr lang="en-US" sz="2000" dirty="0" smtClean="0">
                <a:solidFill>
                  <a:schemeClr val="bg1"/>
                </a:solidFill>
              </a:rPr>
              <a:t>  </a:t>
            </a:r>
            <a:r>
              <a:rPr lang="en-US" sz="2000" dirty="0" err="1" smtClean="0">
                <a:solidFill>
                  <a:schemeClr val="bg1"/>
                </a:solidFill>
              </a:rPr>
              <a:t>Aslam</a:t>
            </a:r>
            <a:endParaRPr lang="en-US" sz="2000" dirty="0">
              <a:solidFill>
                <a:schemeClr val="bg1"/>
              </a:solidFill>
            </a:endParaRPr>
          </a:p>
        </p:txBody>
      </p:sp>
    </p:spTree>
    <p:extLst>
      <p:ext uri="{BB962C8B-B14F-4D97-AF65-F5344CB8AC3E}">
        <p14:creationId xmlns:p14="http://schemas.microsoft.com/office/powerpoint/2010/main" xmlns="" val="2650939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Prevent the Failure of Strategies</a:t>
            </a:r>
          </a:p>
        </p:txBody>
      </p:sp>
      <p:sp>
        <p:nvSpPr>
          <p:cNvPr id="3" name="Content Placeholder 2"/>
          <p:cNvSpPr>
            <a:spLocks noGrp="1"/>
          </p:cNvSpPr>
          <p:nvPr>
            <p:ph idx="1"/>
          </p:nvPr>
        </p:nvSpPr>
        <p:spPr/>
        <p:txBody>
          <a:bodyPr>
            <a:normAutofit fontScale="92500" lnSpcReduction="10000"/>
          </a:bodyPr>
          <a:lstStyle/>
          <a:p>
            <a:pPr marL="118872" indent="0">
              <a:buNone/>
            </a:pPr>
            <a:r>
              <a:rPr lang="en-US" dirty="0" smtClean="0"/>
              <a:t>Recruitment is one of the key role of HR Manager as 70% to 80% time consumed in recruitment so the failure in this Process is not only the wastage of our time but also we have to face much more cost, while once we recruited efficient employee who performing well but to some reasons or competitive entry if he/she leave us then it will badly impact on our performance and we have already much bear the cost , remember there is no alternative of experience. </a:t>
            </a:r>
            <a:endParaRPr lang="en-US" dirty="0"/>
          </a:p>
        </p:txBody>
      </p:sp>
      <p:sp>
        <p:nvSpPr>
          <p:cNvPr id="4" name="Rectangle 3"/>
          <p:cNvSpPr/>
          <p:nvPr/>
        </p:nvSpPr>
        <p:spPr>
          <a:xfrm>
            <a:off x="6019800" y="1078468"/>
            <a:ext cx="2976584" cy="369332"/>
          </a:xfrm>
          <a:prstGeom prst="rect">
            <a:avLst/>
          </a:prstGeom>
        </p:spPr>
        <p:txBody>
          <a:bodyPr wrap="none">
            <a:spAutoFit/>
          </a:bodyPr>
          <a:lstStyle/>
          <a:p>
            <a:r>
              <a:rPr lang="en-US" dirty="0" smtClean="0">
                <a:solidFill>
                  <a:schemeClr val="bg1"/>
                </a:solidFill>
              </a:rPr>
              <a:t>Presented by </a:t>
            </a:r>
            <a:r>
              <a:rPr lang="en-US" dirty="0" smtClean="0">
                <a:solidFill>
                  <a:schemeClr val="bg1"/>
                </a:solidFill>
              </a:rPr>
              <a:t>Amir </a:t>
            </a:r>
            <a:r>
              <a:rPr lang="en-US" dirty="0" err="1" smtClean="0">
                <a:solidFill>
                  <a:schemeClr val="bg1"/>
                </a:solidFill>
              </a:rPr>
              <a:t>Mehmood</a:t>
            </a:r>
            <a:endParaRPr lang="en-US" dirty="0">
              <a:solidFill>
                <a:schemeClr val="bg1"/>
              </a:solidFill>
            </a:endParaRPr>
          </a:p>
        </p:txBody>
      </p:sp>
    </p:spTree>
    <p:extLst>
      <p:ext uri="{BB962C8B-B14F-4D97-AF65-F5344CB8AC3E}">
        <p14:creationId xmlns:p14="http://schemas.microsoft.com/office/powerpoint/2010/main" xmlns="" val="1295100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Times New Roman" pitchFamily="18" charset="0"/>
                <a:cs typeface="Times New Roman" pitchFamily="18" charset="0"/>
              </a:rPr>
              <a:t>Clarify and Communicate Roles and Responsibilities</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p:txBody>
          <a:bodyPr>
            <a:noAutofit/>
          </a:bodyPr>
          <a:lstStyle/>
          <a:p>
            <a:pPr algn="just">
              <a:buFont typeface="Wingdings" pitchFamily="2" charset="2"/>
              <a:buChar char="v"/>
            </a:pPr>
            <a:r>
              <a:rPr lang="en-US" sz="2800" dirty="0" smtClean="0"/>
              <a:t>Clarity is paramount when running a business. If your staff does not fully understand the rules and responsibilities associated with their work, confusion is inevitable. If practices are vague, misinterpretation negatively affects productivity. </a:t>
            </a:r>
          </a:p>
          <a:p>
            <a:pPr algn="just">
              <a:buFont typeface="Wingdings" pitchFamily="2" charset="2"/>
              <a:buChar char="v"/>
            </a:pPr>
            <a:r>
              <a:rPr lang="en-US" sz="2800" dirty="0" smtClean="0">
                <a:latin typeface="Times New Roman" pitchFamily="18" charset="0"/>
                <a:cs typeface="Times New Roman" pitchFamily="18" charset="0"/>
              </a:rPr>
              <a:t>Establish your Rules</a:t>
            </a:r>
          </a:p>
          <a:p>
            <a:pPr algn="just">
              <a:buFont typeface="Wingdings" pitchFamily="2" charset="2"/>
              <a:buChar char="v"/>
            </a:pPr>
            <a:r>
              <a:rPr lang="en-US" sz="2800" dirty="0" smtClean="0">
                <a:latin typeface="Times New Roman" pitchFamily="18" charset="0"/>
                <a:cs typeface="Times New Roman" pitchFamily="18" charset="0"/>
              </a:rPr>
              <a:t>Create Job Description</a:t>
            </a:r>
          </a:p>
          <a:p>
            <a:pPr algn="just">
              <a:buFont typeface="Wingdings" pitchFamily="2" charset="2"/>
              <a:buChar char="v"/>
            </a:pPr>
            <a:r>
              <a:rPr lang="en-US" sz="2800" dirty="0" smtClean="0">
                <a:latin typeface="Times New Roman" pitchFamily="18" charset="0"/>
                <a:cs typeface="Times New Roman" pitchFamily="18" charset="0"/>
              </a:rPr>
              <a:t>Distribute the Job Description</a:t>
            </a:r>
          </a:p>
          <a:p>
            <a:pPr algn="just">
              <a:buFont typeface="Wingdings" pitchFamily="2" charset="2"/>
              <a:buChar char="v"/>
            </a:pPr>
            <a:r>
              <a:rPr lang="en-US" sz="2800" dirty="0" smtClean="0">
                <a:latin typeface="Times New Roman" pitchFamily="18" charset="0"/>
                <a:cs typeface="Times New Roman" pitchFamily="18" charset="0"/>
              </a:rPr>
              <a:t>Establish a chain of command</a:t>
            </a:r>
          </a:p>
          <a:p>
            <a:pPr algn="just">
              <a:buFont typeface="Wingdings" pitchFamily="2" charset="2"/>
              <a:buChar char="v"/>
            </a:pPr>
            <a:r>
              <a:rPr lang="en-US" sz="2800" dirty="0" smtClean="0"/>
              <a:t>Distribute policies and procedures in writing</a:t>
            </a:r>
          </a:p>
          <a:p>
            <a:pPr algn="just">
              <a:buFont typeface="Wingdings" pitchFamily="2" charset="2"/>
              <a:buChar char="v"/>
            </a:pPr>
            <a:r>
              <a:rPr lang="en-US" sz="2800" dirty="0" smtClean="0"/>
              <a:t>Enforce practices and expectations</a:t>
            </a:r>
          </a:p>
          <a:p>
            <a:pPr algn="just">
              <a:buFont typeface="Wingdings" pitchFamily="2" charset="2"/>
              <a:buChar char="v"/>
            </a:pPr>
            <a:endParaRPr lang="en-US" sz="2800" dirty="0" smtClean="0">
              <a:latin typeface="Times New Roman" pitchFamily="18" charset="0"/>
              <a:cs typeface="Times New Roman" pitchFamily="18" charset="0"/>
            </a:endParaRPr>
          </a:p>
        </p:txBody>
      </p:sp>
      <p:sp>
        <p:nvSpPr>
          <p:cNvPr id="4" name="Rectangle 3"/>
          <p:cNvSpPr/>
          <p:nvPr/>
        </p:nvSpPr>
        <p:spPr>
          <a:xfrm>
            <a:off x="6019800" y="1078468"/>
            <a:ext cx="2976584" cy="369332"/>
          </a:xfrm>
          <a:prstGeom prst="rect">
            <a:avLst/>
          </a:prstGeom>
        </p:spPr>
        <p:txBody>
          <a:bodyPr wrap="none">
            <a:spAutoFit/>
          </a:bodyPr>
          <a:lstStyle/>
          <a:p>
            <a:r>
              <a:rPr lang="en-US" dirty="0" smtClean="0">
                <a:solidFill>
                  <a:schemeClr val="bg1"/>
                </a:solidFill>
              </a:rPr>
              <a:t>Presented by </a:t>
            </a:r>
            <a:r>
              <a:rPr lang="en-US" dirty="0" smtClean="0">
                <a:solidFill>
                  <a:schemeClr val="bg1"/>
                </a:solidFill>
              </a:rPr>
              <a:t>Amir </a:t>
            </a:r>
            <a:r>
              <a:rPr lang="en-US" dirty="0" err="1" smtClean="0">
                <a:solidFill>
                  <a:schemeClr val="bg1"/>
                </a:solidFill>
              </a:rPr>
              <a:t>Mehmood</a:t>
            </a:r>
            <a:endParaRPr lang="en-US" dirty="0">
              <a:solidFill>
                <a:schemeClr val="bg1"/>
              </a:solidFill>
            </a:endParaRPr>
          </a:p>
        </p:txBody>
      </p:sp>
    </p:spTree>
    <p:extLst>
      <p:ext uri="{BB962C8B-B14F-4D97-AF65-F5344CB8AC3E}">
        <p14:creationId xmlns:p14="http://schemas.microsoft.com/office/powerpoint/2010/main" xmlns="" val="4405752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1. Establish your rules.</a:t>
            </a:r>
            <a:endParaRPr lang="en-US" dirty="0"/>
          </a:p>
        </p:txBody>
      </p:sp>
      <p:sp>
        <p:nvSpPr>
          <p:cNvPr id="3" name="Content Placeholder 2"/>
          <p:cNvSpPr>
            <a:spLocks noGrp="1"/>
          </p:cNvSpPr>
          <p:nvPr>
            <p:ph idx="1"/>
          </p:nvPr>
        </p:nvSpPr>
        <p:spPr/>
        <p:txBody>
          <a:bodyPr>
            <a:normAutofit/>
          </a:bodyPr>
          <a:lstStyle/>
          <a:p>
            <a:pPr fontAlgn="base">
              <a:buFont typeface="Wingdings" pitchFamily="2" charset="2"/>
              <a:buChar char="v"/>
            </a:pPr>
            <a:r>
              <a:rPr lang="en-US" sz="2800" dirty="0" smtClean="0"/>
              <a:t>All practices and expectations need to be understandable and clear. Create regulations, policies and consequences that apply in any workplace situation. Some examples include policies on absenteeism, harassment, dress code and etiquette.</a:t>
            </a:r>
            <a:endParaRPr lang="en-US" sz="2800" dirty="0"/>
          </a:p>
        </p:txBody>
      </p:sp>
      <p:sp>
        <p:nvSpPr>
          <p:cNvPr id="4" name="Rectangle 3"/>
          <p:cNvSpPr/>
          <p:nvPr/>
        </p:nvSpPr>
        <p:spPr>
          <a:xfrm>
            <a:off x="6019800" y="1078468"/>
            <a:ext cx="2976584" cy="369332"/>
          </a:xfrm>
          <a:prstGeom prst="rect">
            <a:avLst/>
          </a:prstGeom>
        </p:spPr>
        <p:txBody>
          <a:bodyPr wrap="none">
            <a:spAutoFit/>
          </a:bodyPr>
          <a:lstStyle/>
          <a:p>
            <a:r>
              <a:rPr lang="en-US" dirty="0" smtClean="0">
                <a:solidFill>
                  <a:schemeClr val="bg1"/>
                </a:solidFill>
              </a:rPr>
              <a:t>Presented by </a:t>
            </a:r>
            <a:r>
              <a:rPr lang="en-US" dirty="0" smtClean="0">
                <a:solidFill>
                  <a:schemeClr val="bg1"/>
                </a:solidFill>
              </a:rPr>
              <a:t>Amir </a:t>
            </a:r>
            <a:r>
              <a:rPr lang="en-US" dirty="0" err="1" smtClean="0">
                <a:solidFill>
                  <a:schemeClr val="bg1"/>
                </a:solidFill>
              </a:rPr>
              <a:t>Mehmood</a:t>
            </a:r>
            <a:endParaRPr lang="en-US" dirty="0">
              <a:solidFill>
                <a:schemeClr val="bg1"/>
              </a:solidFill>
            </a:endParaRPr>
          </a:p>
        </p:txBody>
      </p:sp>
    </p:spTree>
    <p:extLst>
      <p:ext uri="{BB962C8B-B14F-4D97-AF65-F5344CB8AC3E}">
        <p14:creationId xmlns:p14="http://schemas.microsoft.com/office/powerpoint/2010/main" xmlns="" val="38464994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Create job descriptions.</a:t>
            </a:r>
            <a:endParaRPr lang="en-US" dirty="0"/>
          </a:p>
        </p:txBody>
      </p:sp>
      <p:sp>
        <p:nvSpPr>
          <p:cNvPr id="3" name="Content Placeholder 2"/>
          <p:cNvSpPr>
            <a:spLocks noGrp="1"/>
          </p:cNvSpPr>
          <p:nvPr>
            <p:ph idx="1"/>
          </p:nvPr>
        </p:nvSpPr>
        <p:spPr/>
        <p:txBody>
          <a:bodyPr/>
          <a:lstStyle/>
          <a:p>
            <a:pPr>
              <a:buFont typeface="Wingdings" pitchFamily="2" charset="2"/>
              <a:buChar char="v"/>
            </a:pPr>
            <a:r>
              <a:rPr lang="en-US" dirty="0" smtClean="0"/>
              <a:t>Each description should outline the duties, responsibilities and competencies required for the positions in your business. This includes day-to-day work, technical knowledge, education and equipment use.</a:t>
            </a:r>
            <a:endParaRPr lang="en-US" dirty="0"/>
          </a:p>
        </p:txBody>
      </p:sp>
      <p:sp>
        <p:nvSpPr>
          <p:cNvPr id="4" name="Rectangle 3"/>
          <p:cNvSpPr/>
          <p:nvPr/>
        </p:nvSpPr>
        <p:spPr>
          <a:xfrm>
            <a:off x="6019800" y="1078468"/>
            <a:ext cx="2976584" cy="369332"/>
          </a:xfrm>
          <a:prstGeom prst="rect">
            <a:avLst/>
          </a:prstGeom>
        </p:spPr>
        <p:txBody>
          <a:bodyPr wrap="none">
            <a:spAutoFit/>
          </a:bodyPr>
          <a:lstStyle/>
          <a:p>
            <a:r>
              <a:rPr lang="en-US" dirty="0" smtClean="0">
                <a:solidFill>
                  <a:schemeClr val="bg1"/>
                </a:solidFill>
              </a:rPr>
              <a:t>Presented by </a:t>
            </a:r>
            <a:r>
              <a:rPr lang="en-US" dirty="0" smtClean="0">
                <a:solidFill>
                  <a:schemeClr val="bg1"/>
                </a:solidFill>
              </a:rPr>
              <a:t>Amir </a:t>
            </a:r>
            <a:r>
              <a:rPr lang="en-US" dirty="0" err="1" smtClean="0">
                <a:solidFill>
                  <a:schemeClr val="bg1"/>
                </a:solidFill>
              </a:rPr>
              <a:t>Mehmood</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fontAlgn="base"/>
            <a:r>
              <a:rPr lang="en-US" dirty="0" smtClean="0"/>
              <a:t>3. Distribute the job descriptions</a:t>
            </a:r>
            <a:endParaRPr lang="en-US" dirty="0"/>
          </a:p>
        </p:txBody>
      </p:sp>
      <p:sp>
        <p:nvSpPr>
          <p:cNvPr id="3" name="Content Placeholder 2"/>
          <p:cNvSpPr>
            <a:spLocks noGrp="1"/>
          </p:cNvSpPr>
          <p:nvPr>
            <p:ph idx="1"/>
          </p:nvPr>
        </p:nvSpPr>
        <p:spPr/>
        <p:txBody>
          <a:bodyPr>
            <a:normAutofit/>
          </a:bodyPr>
          <a:lstStyle/>
          <a:p>
            <a:pPr marL="0" indent="0" algn="just">
              <a:buNone/>
            </a:pPr>
            <a:r>
              <a:rPr lang="en-US" sz="2800" dirty="0" smtClean="0"/>
              <a:t>Distribute the job descriptions so that each employee is fully aware of expectations. This is not limited to new hires. Your job description should be available when advertising a position, be it internally, online or in the newspaper. Not only does this prevent confusion upon hiring, but it also gives you a solid point of reference when screening resumes and candidates. Provide a photocopy to each employee according to his job.</a:t>
            </a:r>
            <a:endParaRPr lang="en-US" sz="2800" dirty="0">
              <a:latin typeface="Times New Roman" pitchFamily="18" charset="0"/>
              <a:cs typeface="Times New Roman" pitchFamily="18" charset="0"/>
            </a:endParaRPr>
          </a:p>
        </p:txBody>
      </p:sp>
      <p:sp>
        <p:nvSpPr>
          <p:cNvPr id="4" name="Rectangle 3"/>
          <p:cNvSpPr/>
          <p:nvPr/>
        </p:nvSpPr>
        <p:spPr>
          <a:xfrm>
            <a:off x="6019800" y="1078468"/>
            <a:ext cx="2976584" cy="369332"/>
          </a:xfrm>
          <a:prstGeom prst="rect">
            <a:avLst/>
          </a:prstGeom>
        </p:spPr>
        <p:txBody>
          <a:bodyPr wrap="none">
            <a:spAutoFit/>
          </a:bodyPr>
          <a:lstStyle/>
          <a:p>
            <a:r>
              <a:rPr lang="en-US" dirty="0" smtClean="0">
                <a:solidFill>
                  <a:schemeClr val="bg1"/>
                </a:solidFill>
              </a:rPr>
              <a:t>Presented by </a:t>
            </a:r>
            <a:r>
              <a:rPr lang="en-US" dirty="0" smtClean="0">
                <a:solidFill>
                  <a:schemeClr val="bg1"/>
                </a:solidFill>
              </a:rPr>
              <a:t>Amir </a:t>
            </a:r>
            <a:r>
              <a:rPr lang="en-US" dirty="0" err="1" smtClean="0">
                <a:solidFill>
                  <a:schemeClr val="bg1"/>
                </a:solidFill>
              </a:rPr>
              <a:t>Mehmood</a:t>
            </a:r>
            <a:endParaRPr lang="en-US" dirty="0">
              <a:solidFill>
                <a:schemeClr val="bg1"/>
              </a:solidFill>
            </a:endParaRPr>
          </a:p>
        </p:txBody>
      </p:sp>
    </p:spTree>
    <p:extLst>
      <p:ext uri="{BB962C8B-B14F-4D97-AF65-F5344CB8AC3E}">
        <p14:creationId xmlns:p14="http://schemas.microsoft.com/office/powerpoint/2010/main" xmlns="" val="2527260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4. Establish a chain of command.</a:t>
            </a:r>
            <a:endParaRPr lang="en-US" dirty="0"/>
          </a:p>
        </p:txBody>
      </p:sp>
      <p:sp>
        <p:nvSpPr>
          <p:cNvPr id="3" name="Content Placeholder 2"/>
          <p:cNvSpPr>
            <a:spLocks noGrp="1"/>
          </p:cNvSpPr>
          <p:nvPr>
            <p:ph idx="1"/>
          </p:nvPr>
        </p:nvSpPr>
        <p:spPr/>
        <p:txBody>
          <a:bodyPr>
            <a:normAutofit/>
          </a:bodyPr>
          <a:lstStyle/>
          <a:p>
            <a:pPr algn="just">
              <a:buFont typeface="Wingdings" pitchFamily="2" charset="2"/>
              <a:buChar char="v"/>
            </a:pPr>
            <a:r>
              <a:rPr lang="en-US" sz="2800" dirty="0" smtClean="0"/>
              <a:t>Establish a chain of command is especially important when it comes to delegation and addressing grievances or violations. Employees must know to whom they report.</a:t>
            </a:r>
            <a:endParaRPr lang="en-US" sz="2800" dirty="0">
              <a:latin typeface="Times New Roman" pitchFamily="18" charset="0"/>
              <a:cs typeface="Times New Roman" pitchFamily="18" charset="0"/>
            </a:endParaRPr>
          </a:p>
        </p:txBody>
      </p:sp>
      <p:sp>
        <p:nvSpPr>
          <p:cNvPr id="5" name="Rectangle 4"/>
          <p:cNvSpPr/>
          <p:nvPr/>
        </p:nvSpPr>
        <p:spPr>
          <a:xfrm>
            <a:off x="6019800" y="1078468"/>
            <a:ext cx="2976584" cy="369332"/>
          </a:xfrm>
          <a:prstGeom prst="rect">
            <a:avLst/>
          </a:prstGeom>
        </p:spPr>
        <p:txBody>
          <a:bodyPr wrap="none">
            <a:spAutoFit/>
          </a:bodyPr>
          <a:lstStyle/>
          <a:p>
            <a:r>
              <a:rPr lang="en-US" dirty="0" smtClean="0">
                <a:solidFill>
                  <a:schemeClr val="bg1"/>
                </a:solidFill>
              </a:rPr>
              <a:t>Presented by </a:t>
            </a:r>
            <a:r>
              <a:rPr lang="en-US" dirty="0" smtClean="0">
                <a:solidFill>
                  <a:schemeClr val="bg1"/>
                </a:solidFill>
              </a:rPr>
              <a:t>Amir </a:t>
            </a:r>
            <a:r>
              <a:rPr lang="en-US" dirty="0" err="1" smtClean="0">
                <a:solidFill>
                  <a:schemeClr val="bg1"/>
                </a:solidFill>
              </a:rPr>
              <a:t>Mehmood</a:t>
            </a:r>
            <a:endParaRPr lang="en-US" dirty="0">
              <a:solidFill>
                <a:schemeClr val="bg1"/>
              </a:solidFill>
            </a:endParaRPr>
          </a:p>
        </p:txBody>
      </p:sp>
    </p:spTree>
    <p:extLst>
      <p:ext uri="{BB962C8B-B14F-4D97-AF65-F5344CB8AC3E}">
        <p14:creationId xmlns:p14="http://schemas.microsoft.com/office/powerpoint/2010/main" xmlns="" val="5687992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4800" dirty="0" smtClean="0"/>
              <a:t>5</a:t>
            </a:r>
            <a:r>
              <a:rPr lang="en-US" sz="3100" dirty="0" smtClean="0"/>
              <a:t>. Distribute policies and procedures in writing.</a:t>
            </a:r>
            <a:endParaRPr lang="en-US" dirty="0"/>
          </a:p>
        </p:txBody>
      </p:sp>
      <p:sp>
        <p:nvSpPr>
          <p:cNvPr id="3" name="Content Placeholder 2"/>
          <p:cNvSpPr>
            <a:spLocks noGrp="1"/>
          </p:cNvSpPr>
          <p:nvPr>
            <p:ph idx="1"/>
          </p:nvPr>
        </p:nvSpPr>
        <p:spPr/>
        <p:txBody>
          <a:bodyPr>
            <a:normAutofit/>
          </a:bodyPr>
          <a:lstStyle/>
          <a:p>
            <a:pPr algn="just">
              <a:buFont typeface="Wingdings" pitchFamily="2" charset="2"/>
              <a:buChar char="v"/>
            </a:pPr>
            <a:r>
              <a:rPr lang="en-US" sz="2800" dirty="0" smtClean="0"/>
              <a:t>Print out your policies and procedures and give each employee a copy. Include the chain of command in case employees forget who to approach with concerns. Keep an extra copy in an accessible area, such as a bulletin board or front desk, in case employees misplace their documents.</a:t>
            </a:r>
            <a:endParaRPr lang="en-US" sz="2800" dirty="0">
              <a:latin typeface="Times New Roman" pitchFamily="18" charset="0"/>
              <a:cs typeface="Times New Roman" pitchFamily="18" charset="0"/>
            </a:endParaRPr>
          </a:p>
        </p:txBody>
      </p:sp>
      <p:sp>
        <p:nvSpPr>
          <p:cNvPr id="5" name="Rectangle 4"/>
          <p:cNvSpPr/>
          <p:nvPr/>
        </p:nvSpPr>
        <p:spPr>
          <a:xfrm>
            <a:off x="6019800" y="1078468"/>
            <a:ext cx="2976584" cy="369332"/>
          </a:xfrm>
          <a:prstGeom prst="rect">
            <a:avLst/>
          </a:prstGeom>
        </p:spPr>
        <p:txBody>
          <a:bodyPr wrap="none">
            <a:spAutoFit/>
          </a:bodyPr>
          <a:lstStyle/>
          <a:p>
            <a:r>
              <a:rPr lang="en-US" dirty="0" smtClean="0">
                <a:solidFill>
                  <a:schemeClr val="bg1"/>
                </a:solidFill>
              </a:rPr>
              <a:t>Presented by </a:t>
            </a:r>
            <a:r>
              <a:rPr lang="en-US" dirty="0" smtClean="0">
                <a:solidFill>
                  <a:schemeClr val="bg1"/>
                </a:solidFill>
              </a:rPr>
              <a:t>Amir </a:t>
            </a:r>
            <a:r>
              <a:rPr lang="en-US" dirty="0" err="1" smtClean="0">
                <a:solidFill>
                  <a:schemeClr val="bg1"/>
                </a:solidFill>
              </a:rPr>
              <a:t>Mehmood</a:t>
            </a:r>
            <a:endParaRPr lang="en-US" dirty="0">
              <a:solidFill>
                <a:schemeClr val="bg1"/>
              </a:solidFill>
            </a:endParaRPr>
          </a:p>
        </p:txBody>
      </p:sp>
    </p:spTree>
    <p:extLst>
      <p:ext uri="{BB962C8B-B14F-4D97-AF65-F5344CB8AC3E}">
        <p14:creationId xmlns:p14="http://schemas.microsoft.com/office/powerpoint/2010/main" xmlns="" val="12378949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Strategy?</a:t>
            </a:r>
            <a:endParaRPr lang="en-US" dirty="0"/>
          </a:p>
        </p:txBody>
      </p:sp>
      <p:sp>
        <p:nvSpPr>
          <p:cNvPr id="3" name="Content Placeholder 2"/>
          <p:cNvSpPr>
            <a:spLocks noGrp="1"/>
          </p:cNvSpPr>
          <p:nvPr>
            <p:ph idx="1"/>
          </p:nvPr>
        </p:nvSpPr>
        <p:spPr/>
        <p:txBody>
          <a:bodyPr>
            <a:normAutofit/>
          </a:bodyPr>
          <a:lstStyle/>
          <a:p>
            <a:pPr algn="just">
              <a:lnSpc>
                <a:spcPct val="150000"/>
              </a:lnSpc>
            </a:pPr>
            <a:r>
              <a:rPr lang="en-US" sz="2800" dirty="0" smtClean="0"/>
              <a:t>A strategy is a plan of action designed to achieve a specific goal or series of goals within an organizational framework.</a:t>
            </a:r>
          </a:p>
        </p:txBody>
      </p:sp>
      <p:pic>
        <p:nvPicPr>
          <p:cNvPr id="1026" name="Picture 2" descr="C:\Users\AMMAR SOLUTIONS\Desktop\Phase-2-Define-your-research-strategy.jpg"/>
          <p:cNvPicPr>
            <a:picLocks noChangeAspect="1" noChangeArrowheads="1"/>
          </p:cNvPicPr>
          <p:nvPr/>
        </p:nvPicPr>
        <p:blipFill>
          <a:blip r:embed="rId2"/>
          <a:srcRect/>
          <a:stretch>
            <a:fillRect/>
          </a:stretch>
        </p:blipFill>
        <p:spPr bwMode="auto">
          <a:xfrm>
            <a:off x="2743200" y="3733800"/>
            <a:ext cx="6140450" cy="2962680"/>
          </a:xfrm>
          <a:prstGeom prst="rect">
            <a:avLst/>
          </a:prstGeom>
          <a:noFill/>
        </p:spPr>
      </p:pic>
      <p:sp>
        <p:nvSpPr>
          <p:cNvPr id="5" name="TextBox 4"/>
          <p:cNvSpPr txBox="1"/>
          <p:nvPr/>
        </p:nvSpPr>
        <p:spPr>
          <a:xfrm>
            <a:off x="5867400" y="990600"/>
            <a:ext cx="3276600" cy="400110"/>
          </a:xfrm>
          <a:prstGeom prst="rect">
            <a:avLst/>
          </a:prstGeom>
          <a:noFill/>
        </p:spPr>
        <p:txBody>
          <a:bodyPr wrap="square" rtlCol="0">
            <a:spAutoFit/>
          </a:bodyPr>
          <a:lstStyle/>
          <a:p>
            <a:r>
              <a:rPr lang="en-US" sz="2000" dirty="0" smtClean="0">
                <a:solidFill>
                  <a:schemeClr val="bg1"/>
                </a:solidFill>
              </a:rPr>
              <a:t>Presented by </a:t>
            </a:r>
            <a:r>
              <a:rPr lang="en-US" sz="2000" dirty="0" err="1" smtClean="0">
                <a:solidFill>
                  <a:schemeClr val="bg1"/>
                </a:solidFill>
              </a:rPr>
              <a:t>Farrukh</a:t>
            </a:r>
            <a:r>
              <a:rPr lang="en-US" sz="2000" dirty="0" smtClean="0">
                <a:solidFill>
                  <a:schemeClr val="bg1"/>
                </a:solidFill>
              </a:rPr>
              <a:t> </a:t>
            </a:r>
            <a:r>
              <a:rPr lang="en-US" sz="2000" dirty="0" err="1" smtClean="0">
                <a:solidFill>
                  <a:schemeClr val="bg1"/>
                </a:solidFill>
              </a:rPr>
              <a:t>Saeed</a:t>
            </a:r>
            <a:endParaRPr lang="en-US" sz="2000" dirty="0">
              <a:solidFill>
                <a:schemeClr val="bg1"/>
              </a:solidFill>
            </a:endParaRPr>
          </a:p>
        </p:txBody>
      </p:sp>
    </p:spTree>
    <p:extLst>
      <p:ext uri="{BB962C8B-B14F-4D97-AF65-F5344CB8AC3E}">
        <p14:creationId xmlns:p14="http://schemas.microsoft.com/office/powerpoint/2010/main" xmlns="" val="42462500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6. Enforce practices and expectations.</a:t>
            </a:r>
            <a:endParaRPr lang="en-US" sz="3600" b="1"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fontAlgn="base"/>
            <a:r>
              <a:rPr lang="en-US" sz="2800" dirty="0" smtClean="0"/>
              <a:t>A clear set of practices and policies is useless without enforcement. Take disciplinary action when necessary and do so fairly. Always be available to answer questions about duties, responsibilities and expectations.</a:t>
            </a:r>
            <a:endParaRPr lang="en-US" sz="2800" dirty="0"/>
          </a:p>
        </p:txBody>
      </p:sp>
      <p:sp>
        <p:nvSpPr>
          <p:cNvPr id="4" name="Rectangle 3"/>
          <p:cNvSpPr/>
          <p:nvPr/>
        </p:nvSpPr>
        <p:spPr>
          <a:xfrm>
            <a:off x="6019800" y="1078468"/>
            <a:ext cx="2976584" cy="369332"/>
          </a:xfrm>
          <a:prstGeom prst="rect">
            <a:avLst/>
          </a:prstGeom>
        </p:spPr>
        <p:txBody>
          <a:bodyPr wrap="none">
            <a:spAutoFit/>
          </a:bodyPr>
          <a:lstStyle/>
          <a:p>
            <a:r>
              <a:rPr lang="en-US" dirty="0" smtClean="0">
                <a:solidFill>
                  <a:schemeClr val="bg1"/>
                </a:solidFill>
              </a:rPr>
              <a:t>Presented by </a:t>
            </a:r>
            <a:r>
              <a:rPr lang="en-US" dirty="0" smtClean="0">
                <a:solidFill>
                  <a:schemeClr val="bg1"/>
                </a:solidFill>
              </a:rPr>
              <a:t>Amir </a:t>
            </a:r>
            <a:r>
              <a:rPr lang="en-US" dirty="0" err="1" smtClean="0">
                <a:solidFill>
                  <a:schemeClr val="bg1"/>
                </a:solidFill>
              </a:rPr>
              <a:t>Mehmood</a:t>
            </a:r>
            <a:endParaRPr lang="en-US" dirty="0">
              <a:solidFill>
                <a:schemeClr val="bg1"/>
              </a:solidFill>
            </a:endParaRPr>
          </a:p>
        </p:txBody>
      </p:sp>
    </p:spTree>
    <p:extLst>
      <p:ext uri="{BB962C8B-B14F-4D97-AF65-F5344CB8AC3E}">
        <p14:creationId xmlns:p14="http://schemas.microsoft.com/office/powerpoint/2010/main" xmlns="" val="30940202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686800" cy="1252728"/>
          </a:xfrm>
        </p:spPr>
        <p:txBody>
          <a:bodyPr>
            <a:normAutofit fontScale="90000"/>
          </a:bodyPr>
          <a:lstStyle/>
          <a:p>
            <a:r>
              <a:rPr lang="en-US" dirty="0" smtClean="0"/>
              <a:t>Promote </a:t>
            </a:r>
            <a:r>
              <a:rPr lang="en-US" dirty="0" smtClean="0"/>
              <a:t>Unity &amp; Harmony between Team</a:t>
            </a:r>
            <a:endParaRPr lang="en-US" dirty="0"/>
          </a:p>
        </p:txBody>
      </p:sp>
      <p:sp>
        <p:nvSpPr>
          <p:cNvPr id="3" name="Content Placeholder 2"/>
          <p:cNvSpPr>
            <a:spLocks noGrp="1"/>
          </p:cNvSpPr>
          <p:nvPr>
            <p:ph idx="1"/>
          </p:nvPr>
        </p:nvSpPr>
        <p:spPr/>
        <p:txBody>
          <a:bodyPr>
            <a:normAutofit/>
          </a:bodyPr>
          <a:lstStyle/>
          <a:p>
            <a:pPr algn="just"/>
            <a:r>
              <a:rPr lang="en-US" dirty="0" smtClean="0"/>
              <a:t>Maintaining</a:t>
            </a:r>
            <a:r>
              <a:rPr lang="en-US" dirty="0" smtClean="0"/>
              <a:t> </a:t>
            </a:r>
            <a:r>
              <a:rPr lang="en-US" dirty="0" smtClean="0">
                <a:hlinkClick r:id="rId2"/>
              </a:rPr>
              <a:t>team harmony in the workplace</a:t>
            </a:r>
            <a:r>
              <a:rPr lang="en-US" dirty="0" smtClean="0"/>
              <a:t> is becoming a critical skill in today’s interconnected world, and the challenge of achieving this can never be underestimated. Whether it’s a multinational company or a local business, as long as humans are running the business, not robots, there are going to be relationship problems running throughout the company.</a:t>
            </a:r>
            <a:endParaRPr lang="en-US" dirty="0"/>
          </a:p>
        </p:txBody>
      </p:sp>
      <p:sp>
        <p:nvSpPr>
          <p:cNvPr id="4" name="Rectangle 3"/>
          <p:cNvSpPr/>
          <p:nvPr/>
        </p:nvSpPr>
        <p:spPr>
          <a:xfrm>
            <a:off x="6019800" y="1078468"/>
            <a:ext cx="3091167" cy="369332"/>
          </a:xfrm>
          <a:prstGeom prst="rect">
            <a:avLst/>
          </a:prstGeom>
        </p:spPr>
        <p:txBody>
          <a:bodyPr wrap="none">
            <a:spAutoFit/>
          </a:bodyPr>
          <a:lstStyle/>
          <a:p>
            <a:r>
              <a:rPr lang="en-US" dirty="0" smtClean="0">
                <a:solidFill>
                  <a:schemeClr val="bg1"/>
                </a:solidFill>
              </a:rPr>
              <a:t>Presented by </a:t>
            </a:r>
            <a:r>
              <a:rPr lang="en-US" dirty="0" smtClean="0">
                <a:solidFill>
                  <a:schemeClr val="bg1"/>
                </a:solidFill>
              </a:rPr>
              <a:t>AMMAR SHAFIQ</a:t>
            </a:r>
            <a:endParaRPr lang="en-US" dirty="0">
              <a:solidFill>
                <a:schemeClr val="bg1"/>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 </a:t>
            </a:r>
            <a:r>
              <a:rPr lang="en-US" dirty="0" smtClean="0"/>
              <a:t>Understand Team Dynamics and Individual Motivations</a:t>
            </a:r>
            <a:endParaRPr lang="en-US" dirty="0"/>
          </a:p>
        </p:txBody>
      </p:sp>
      <p:sp>
        <p:nvSpPr>
          <p:cNvPr id="3" name="Content Placeholder 2"/>
          <p:cNvSpPr>
            <a:spLocks noGrp="1"/>
          </p:cNvSpPr>
          <p:nvPr>
            <p:ph idx="1"/>
          </p:nvPr>
        </p:nvSpPr>
        <p:spPr/>
        <p:txBody>
          <a:bodyPr/>
          <a:lstStyle/>
          <a:p>
            <a:pPr algn="just">
              <a:buFont typeface="Wingdings" pitchFamily="2" charset="2"/>
              <a:buChar char="v"/>
            </a:pPr>
            <a:r>
              <a:rPr lang="en-US" dirty="0" smtClean="0"/>
              <a:t>Understand Team Dynamics and Individual </a:t>
            </a:r>
            <a:r>
              <a:rPr lang="en-US" dirty="0" smtClean="0"/>
              <a:t>Motivations Regardless </a:t>
            </a:r>
            <a:r>
              <a:rPr lang="en-US" dirty="0" smtClean="0"/>
              <a:t>of titles, roles, or expertise each member brings to the team, the fact is that every individual is a member of the same team, and those in charge need to ensure they are not using their authority to try and control the process. Rather, the goal should be to empower everyone to be full contributors and participants.</a:t>
            </a:r>
            <a:endParaRPr lang="en-US" dirty="0"/>
          </a:p>
        </p:txBody>
      </p:sp>
      <p:sp>
        <p:nvSpPr>
          <p:cNvPr id="4" name="Rectangle 3"/>
          <p:cNvSpPr/>
          <p:nvPr/>
        </p:nvSpPr>
        <p:spPr>
          <a:xfrm>
            <a:off x="6019800" y="1078468"/>
            <a:ext cx="3091167" cy="369332"/>
          </a:xfrm>
          <a:prstGeom prst="rect">
            <a:avLst/>
          </a:prstGeom>
        </p:spPr>
        <p:txBody>
          <a:bodyPr wrap="none">
            <a:spAutoFit/>
          </a:bodyPr>
          <a:lstStyle/>
          <a:p>
            <a:r>
              <a:rPr lang="en-US" dirty="0" smtClean="0">
                <a:solidFill>
                  <a:schemeClr val="bg1"/>
                </a:solidFill>
              </a:rPr>
              <a:t>Presented by </a:t>
            </a:r>
            <a:r>
              <a:rPr lang="en-US" dirty="0" smtClean="0">
                <a:solidFill>
                  <a:schemeClr val="bg1"/>
                </a:solidFill>
              </a:rPr>
              <a:t>AMMAR SHAFIQ</a:t>
            </a:r>
            <a:endParaRPr lang="en-US" dirty="0">
              <a:solidFill>
                <a:schemeClr val="bg1"/>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2. </a:t>
            </a:r>
            <a:r>
              <a:rPr lang="en-US" dirty="0" smtClean="0"/>
              <a:t>Encourage Open Communication</a:t>
            </a:r>
            <a:br>
              <a:rPr lang="en-US" dirty="0" smtClean="0"/>
            </a:br>
            <a:endParaRPr lang="en-US" dirty="0"/>
          </a:p>
        </p:txBody>
      </p:sp>
      <p:sp>
        <p:nvSpPr>
          <p:cNvPr id="3" name="Content Placeholder 2"/>
          <p:cNvSpPr>
            <a:spLocks noGrp="1"/>
          </p:cNvSpPr>
          <p:nvPr>
            <p:ph idx="1"/>
          </p:nvPr>
        </p:nvSpPr>
        <p:spPr/>
        <p:txBody>
          <a:bodyPr/>
          <a:lstStyle/>
          <a:p>
            <a:r>
              <a:rPr lang="en-US" dirty="0" smtClean="0"/>
              <a:t>One of the most effective ways to adopt good relations within the workplace is to encourage discussion and effective communication, both amongst colleagues and also between staff and management. Inspiring the workforce to voice ideas and views as well as suggesting improvements is a great way of achieving this.</a:t>
            </a:r>
            <a:endParaRPr lang="en-US" dirty="0"/>
          </a:p>
        </p:txBody>
      </p:sp>
      <p:sp>
        <p:nvSpPr>
          <p:cNvPr id="4" name="Rectangle 3"/>
          <p:cNvSpPr/>
          <p:nvPr/>
        </p:nvSpPr>
        <p:spPr>
          <a:xfrm>
            <a:off x="6129033" y="1066800"/>
            <a:ext cx="3091167" cy="369332"/>
          </a:xfrm>
          <a:prstGeom prst="rect">
            <a:avLst/>
          </a:prstGeom>
        </p:spPr>
        <p:txBody>
          <a:bodyPr wrap="none">
            <a:spAutoFit/>
          </a:bodyPr>
          <a:lstStyle/>
          <a:p>
            <a:r>
              <a:rPr lang="en-US" dirty="0" smtClean="0">
                <a:solidFill>
                  <a:schemeClr val="bg1"/>
                </a:solidFill>
              </a:rPr>
              <a:t>Presented by </a:t>
            </a:r>
            <a:r>
              <a:rPr lang="en-US" dirty="0" smtClean="0">
                <a:solidFill>
                  <a:schemeClr val="bg1"/>
                </a:solidFill>
              </a:rPr>
              <a:t>AMMAR SHAFIQ</a:t>
            </a:r>
            <a:endParaRPr lang="en-US" dirty="0">
              <a:solidFill>
                <a:schemeClr val="bg1"/>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3. Maintain an open door policy.</a:t>
            </a:r>
            <a:endParaRPr lang="en-US" dirty="0"/>
          </a:p>
        </p:txBody>
      </p:sp>
      <p:sp>
        <p:nvSpPr>
          <p:cNvPr id="3" name="Content Placeholder 2"/>
          <p:cNvSpPr>
            <a:spLocks noGrp="1"/>
          </p:cNvSpPr>
          <p:nvPr>
            <p:ph idx="1"/>
          </p:nvPr>
        </p:nvSpPr>
        <p:spPr/>
        <p:txBody>
          <a:bodyPr/>
          <a:lstStyle/>
          <a:p>
            <a:pPr>
              <a:buFont typeface="Wingdings" pitchFamily="2" charset="2"/>
              <a:buChar char="v"/>
            </a:pPr>
            <a:r>
              <a:rPr lang="en-US" dirty="0" smtClean="0"/>
              <a:t>Establish an open environment for discussion by creating a “come to me anytime” system. Be open to suggestions, complaints or discussions without judgment. Because people come from different backgrounds and experiences, everyone has their own way of looking at things.</a:t>
            </a:r>
          </a:p>
          <a:p>
            <a:endParaRPr lang="en-US" dirty="0"/>
          </a:p>
        </p:txBody>
      </p:sp>
      <p:sp>
        <p:nvSpPr>
          <p:cNvPr id="4" name="Rectangle 3"/>
          <p:cNvSpPr/>
          <p:nvPr/>
        </p:nvSpPr>
        <p:spPr>
          <a:xfrm>
            <a:off x="6019800" y="1078468"/>
            <a:ext cx="3091167" cy="369332"/>
          </a:xfrm>
          <a:prstGeom prst="rect">
            <a:avLst/>
          </a:prstGeom>
        </p:spPr>
        <p:txBody>
          <a:bodyPr wrap="none">
            <a:spAutoFit/>
          </a:bodyPr>
          <a:lstStyle/>
          <a:p>
            <a:r>
              <a:rPr lang="en-US" dirty="0" smtClean="0">
                <a:solidFill>
                  <a:schemeClr val="bg1"/>
                </a:solidFill>
              </a:rPr>
              <a:t>Presented by </a:t>
            </a:r>
            <a:r>
              <a:rPr lang="en-US" dirty="0" smtClean="0">
                <a:solidFill>
                  <a:schemeClr val="bg1"/>
                </a:solidFill>
              </a:rPr>
              <a:t>AMMAR SHAFIQ</a:t>
            </a:r>
            <a:endParaRPr lang="en-US" dirty="0">
              <a:solidFill>
                <a:schemeClr val="bg1"/>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4. Create a team environment.</a:t>
            </a:r>
            <a:endParaRPr lang="en-US" dirty="0"/>
          </a:p>
        </p:txBody>
      </p:sp>
      <p:sp>
        <p:nvSpPr>
          <p:cNvPr id="3" name="Content Placeholder 2"/>
          <p:cNvSpPr>
            <a:spLocks noGrp="1"/>
          </p:cNvSpPr>
          <p:nvPr>
            <p:ph idx="1"/>
          </p:nvPr>
        </p:nvSpPr>
        <p:spPr/>
        <p:txBody>
          <a:bodyPr/>
          <a:lstStyle/>
          <a:p>
            <a:r>
              <a:rPr lang="en-US" dirty="0" smtClean="0"/>
              <a:t>Hold regular meetings with the entire office and empower co-workers to take “ownership” in the business. If they feel their opinions and insights hold value, they will be more likely to use their talents and creativity to help build the business as a whole. Instead of taking orders, they will work together to look for ways to improve.</a:t>
            </a:r>
          </a:p>
          <a:p>
            <a:endParaRPr lang="en-US" dirty="0"/>
          </a:p>
        </p:txBody>
      </p:sp>
      <p:sp>
        <p:nvSpPr>
          <p:cNvPr id="4" name="Rectangle 3"/>
          <p:cNvSpPr/>
          <p:nvPr/>
        </p:nvSpPr>
        <p:spPr>
          <a:xfrm>
            <a:off x="6019800" y="1078468"/>
            <a:ext cx="3091167" cy="369332"/>
          </a:xfrm>
          <a:prstGeom prst="rect">
            <a:avLst/>
          </a:prstGeom>
        </p:spPr>
        <p:txBody>
          <a:bodyPr wrap="none">
            <a:spAutoFit/>
          </a:bodyPr>
          <a:lstStyle/>
          <a:p>
            <a:r>
              <a:rPr lang="en-US" dirty="0" smtClean="0">
                <a:solidFill>
                  <a:schemeClr val="bg1"/>
                </a:solidFill>
              </a:rPr>
              <a:t>Presented by </a:t>
            </a:r>
            <a:r>
              <a:rPr lang="en-US" dirty="0" smtClean="0">
                <a:solidFill>
                  <a:schemeClr val="bg1"/>
                </a:solidFill>
              </a:rPr>
              <a:t>AMMAR SHAFIQ</a:t>
            </a:r>
            <a:endParaRPr lang="en-US" dirty="0">
              <a:solidFill>
                <a:schemeClr val="bg1"/>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3352800"/>
            <a:ext cx="6658898" cy="1445341"/>
          </a:xfrm>
        </p:spPr>
        <p:txBody>
          <a:bodyPr>
            <a:normAutofit/>
          </a:bodyPr>
          <a:lstStyle/>
          <a:p>
            <a:r>
              <a:rPr lang="en-US" sz="6600" b="1" dirty="0">
                <a:effectLst>
                  <a:outerShdw blurRad="69850" dist="43180" dir="5400000" sx="0" sy="0">
                    <a:srgbClr val="000000">
                      <a:alpha val="65000"/>
                    </a:srgbClr>
                  </a:outerShdw>
                </a:effectLst>
              </a:rPr>
              <a:t>Thank You</a:t>
            </a:r>
            <a:endParaRPr lang="en-US" sz="6600" dirty="0"/>
          </a:p>
        </p:txBody>
      </p:sp>
    </p:spTree>
    <p:extLst>
      <p:ext uri="{BB962C8B-B14F-4D97-AF65-F5344CB8AC3E}">
        <p14:creationId xmlns:p14="http://schemas.microsoft.com/office/powerpoint/2010/main" xmlns="" val="25752004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b="1" dirty="0" smtClean="0">
                <a:latin typeface="Times New Roman" pitchFamily="18" charset="0"/>
                <a:cs typeface="Times New Roman" pitchFamily="18" charset="0"/>
              </a:rPr>
              <a:t>Measures to prevent the Failure of Strategies</a:t>
            </a:r>
            <a:endParaRPr lang="en-US" sz="4000" b="1" dirty="0">
              <a:latin typeface="Times New Roman" pitchFamily="18" charset="0"/>
              <a:cs typeface="Times New Roman" pitchFamily="18" charset="0"/>
            </a:endParaRPr>
          </a:p>
        </p:txBody>
      </p:sp>
      <p:sp>
        <p:nvSpPr>
          <p:cNvPr id="3" name="Content Placeholder 2"/>
          <p:cNvSpPr>
            <a:spLocks noGrp="1"/>
          </p:cNvSpPr>
          <p:nvPr>
            <p:ph idx="1"/>
          </p:nvPr>
        </p:nvSpPr>
        <p:spPr/>
        <p:txBody>
          <a:bodyPr>
            <a:noAutofit/>
          </a:bodyPr>
          <a:lstStyle/>
          <a:p>
            <a:pPr algn="just">
              <a:buFont typeface="Wingdings" pitchFamily="2" charset="2"/>
              <a:buChar char="v"/>
            </a:pPr>
            <a:r>
              <a:rPr lang="en-US" sz="2800" dirty="0" smtClean="0">
                <a:latin typeface="Times New Roman" pitchFamily="18" charset="0"/>
                <a:cs typeface="Times New Roman" pitchFamily="18" charset="0"/>
              </a:rPr>
              <a:t>Recruit and Retain people with appropriate skills and Experiences and Track Record</a:t>
            </a:r>
          </a:p>
          <a:p>
            <a:pPr algn="just">
              <a:buFont typeface="Wingdings" pitchFamily="2" charset="2"/>
              <a:buChar char="v"/>
            </a:pPr>
            <a:endParaRPr lang="en-US" sz="2800" dirty="0" smtClean="0">
              <a:latin typeface="Times New Roman" pitchFamily="18" charset="0"/>
              <a:cs typeface="Times New Roman" pitchFamily="18" charset="0"/>
            </a:endParaRPr>
          </a:p>
          <a:p>
            <a:pPr algn="just">
              <a:buFont typeface="Wingdings" pitchFamily="2" charset="2"/>
              <a:buChar char="v"/>
            </a:pPr>
            <a:r>
              <a:rPr lang="en-US" sz="2800" dirty="0" smtClean="0">
                <a:latin typeface="Times New Roman" pitchFamily="18" charset="0"/>
                <a:cs typeface="Times New Roman" pitchFamily="18" charset="0"/>
              </a:rPr>
              <a:t>Clarify and Communicate Roles and Responsibilities</a:t>
            </a:r>
          </a:p>
          <a:p>
            <a:pPr algn="just">
              <a:buFont typeface="Wingdings" pitchFamily="2" charset="2"/>
              <a:buChar char="v"/>
            </a:pPr>
            <a:endParaRPr lang="en-US" sz="2800" dirty="0" smtClean="0">
              <a:latin typeface="Times New Roman" pitchFamily="18" charset="0"/>
              <a:cs typeface="Times New Roman" pitchFamily="18" charset="0"/>
            </a:endParaRPr>
          </a:p>
          <a:p>
            <a:pPr algn="just">
              <a:buFont typeface="Wingdings" pitchFamily="2" charset="2"/>
              <a:buChar char="v"/>
            </a:pPr>
            <a:r>
              <a:rPr lang="en-US" sz="2800" dirty="0" smtClean="0">
                <a:latin typeface="Times New Roman" pitchFamily="18" charset="0"/>
                <a:cs typeface="Times New Roman" pitchFamily="18" charset="0"/>
              </a:rPr>
              <a:t>Encourage to Create Problem Solving and Constructive Conflict Solving.</a:t>
            </a:r>
          </a:p>
          <a:p>
            <a:pPr algn="just">
              <a:buFont typeface="Wingdings" pitchFamily="2" charset="2"/>
              <a:buChar char="v"/>
            </a:pPr>
            <a:endParaRPr lang="en-US" sz="2800" dirty="0" smtClean="0">
              <a:latin typeface="Times New Roman" pitchFamily="18" charset="0"/>
              <a:cs typeface="Times New Roman" pitchFamily="18" charset="0"/>
            </a:endParaRPr>
          </a:p>
          <a:p>
            <a:pPr algn="just">
              <a:buFont typeface="Wingdings" pitchFamily="2" charset="2"/>
              <a:buChar char="v"/>
            </a:pPr>
            <a:r>
              <a:rPr lang="en-US" sz="2800" dirty="0" smtClean="0">
                <a:latin typeface="Times New Roman" pitchFamily="18" charset="0"/>
                <a:cs typeface="Times New Roman" pitchFamily="18" charset="0"/>
              </a:rPr>
              <a:t>Promote Unity within team &amp; Harmony between the Team.</a:t>
            </a:r>
            <a:endParaRPr lang="en-US" sz="2800" dirty="0">
              <a:latin typeface="Times New Roman" pitchFamily="18" charset="0"/>
              <a:cs typeface="Times New Roman" pitchFamily="18" charset="0"/>
            </a:endParaRPr>
          </a:p>
        </p:txBody>
      </p:sp>
      <p:sp>
        <p:nvSpPr>
          <p:cNvPr id="4" name="Rectangle 3"/>
          <p:cNvSpPr/>
          <p:nvPr/>
        </p:nvSpPr>
        <p:spPr>
          <a:xfrm>
            <a:off x="6019800" y="990600"/>
            <a:ext cx="2860848" cy="369332"/>
          </a:xfrm>
          <a:prstGeom prst="rect">
            <a:avLst/>
          </a:prstGeom>
        </p:spPr>
        <p:txBody>
          <a:bodyPr wrap="none">
            <a:spAutoFit/>
          </a:bodyPr>
          <a:lstStyle/>
          <a:p>
            <a:r>
              <a:rPr lang="en-US" dirty="0" smtClean="0">
                <a:solidFill>
                  <a:schemeClr val="bg1"/>
                </a:solidFill>
              </a:rPr>
              <a:t>Presented by </a:t>
            </a:r>
            <a:r>
              <a:rPr lang="en-US" dirty="0" err="1" smtClean="0">
                <a:solidFill>
                  <a:schemeClr val="bg1"/>
                </a:solidFill>
              </a:rPr>
              <a:t>Farrukh</a:t>
            </a:r>
            <a:r>
              <a:rPr lang="en-US" dirty="0" smtClean="0">
                <a:solidFill>
                  <a:schemeClr val="bg1"/>
                </a:solidFill>
              </a:rPr>
              <a:t> </a:t>
            </a:r>
            <a:r>
              <a:rPr lang="en-US" dirty="0" err="1" smtClean="0">
                <a:solidFill>
                  <a:schemeClr val="bg1"/>
                </a:solidFill>
              </a:rPr>
              <a:t>Saeed</a:t>
            </a:r>
            <a:endParaRPr lang="en-US" dirty="0">
              <a:solidFill>
                <a:schemeClr val="bg1"/>
              </a:solidFill>
            </a:endParaRPr>
          </a:p>
        </p:txBody>
      </p:sp>
    </p:spTree>
    <p:extLst>
      <p:ext uri="{BB962C8B-B14F-4D97-AF65-F5344CB8AC3E}">
        <p14:creationId xmlns:p14="http://schemas.microsoft.com/office/powerpoint/2010/main" xmlns="" val="31933004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latin typeface="Times New Roman" pitchFamily="18" charset="0"/>
                <a:cs typeface="Times New Roman" pitchFamily="18" charset="0"/>
              </a:rPr>
              <a:t>What is Recruitment?</a:t>
            </a:r>
            <a:endParaRPr lang="en-US" sz="4000" dirty="0"/>
          </a:p>
        </p:txBody>
      </p:sp>
      <p:sp>
        <p:nvSpPr>
          <p:cNvPr id="3" name="Content Placeholder 2"/>
          <p:cNvSpPr>
            <a:spLocks noGrp="1"/>
          </p:cNvSpPr>
          <p:nvPr>
            <p:ph idx="1"/>
          </p:nvPr>
        </p:nvSpPr>
        <p:spPr/>
        <p:txBody>
          <a:bodyPr>
            <a:normAutofit fontScale="85000" lnSpcReduction="20000"/>
          </a:bodyPr>
          <a:lstStyle/>
          <a:p>
            <a:pPr marL="118872" indent="0" algn="just">
              <a:buNone/>
            </a:pPr>
            <a:endParaRPr lang="en-US" sz="2800" dirty="0" smtClean="0"/>
          </a:p>
          <a:p>
            <a:pPr algn="just">
              <a:buFont typeface="Wingdings" pitchFamily="2" charset="2"/>
              <a:buChar char="v"/>
            </a:pPr>
            <a:r>
              <a:rPr lang="en-US" sz="2800" dirty="0" smtClean="0"/>
              <a:t>Recruitment is a process to attract and encourage potential candidate to apply for a job.</a:t>
            </a:r>
          </a:p>
          <a:p>
            <a:pPr algn="just">
              <a:buFont typeface="Wingdings" pitchFamily="2" charset="2"/>
              <a:buChar char="v"/>
            </a:pPr>
            <a:endParaRPr lang="en-US" sz="2800" dirty="0" smtClean="0"/>
          </a:p>
          <a:p>
            <a:pPr algn="just">
              <a:buFont typeface="Wingdings" pitchFamily="2" charset="2"/>
              <a:buChar char="v"/>
            </a:pPr>
            <a:r>
              <a:rPr lang="en-US" sz="2800" dirty="0" smtClean="0"/>
              <a:t>The recruitment process into action when there is gap between demand and supply of employee</a:t>
            </a:r>
          </a:p>
          <a:p>
            <a:pPr marL="118872" indent="0" algn="just">
              <a:buNone/>
            </a:pPr>
            <a:r>
              <a:rPr lang="en-US" sz="2800" dirty="0" smtClean="0"/>
              <a:t>.</a:t>
            </a:r>
          </a:p>
          <a:p>
            <a:pPr algn="just">
              <a:buFont typeface="Wingdings" pitchFamily="2" charset="2"/>
              <a:buChar char="v"/>
            </a:pPr>
            <a:r>
              <a:rPr lang="en-US" sz="2800" dirty="0" smtClean="0"/>
              <a:t>Main Objective of efficient recruitment is to hire more potential customer according to job design.</a:t>
            </a:r>
          </a:p>
          <a:p>
            <a:pPr marL="118872" indent="0" algn="just">
              <a:buNone/>
            </a:pPr>
            <a:endParaRPr lang="en-US" sz="2800" dirty="0" smtClean="0"/>
          </a:p>
          <a:p>
            <a:pPr algn="just">
              <a:buFont typeface="Wingdings" pitchFamily="2" charset="2"/>
              <a:buChar char="v"/>
            </a:pPr>
            <a:r>
              <a:rPr lang="en-US" sz="2800" dirty="0"/>
              <a:t> </a:t>
            </a:r>
            <a:r>
              <a:rPr lang="en-US" sz="2800" dirty="0" smtClean="0"/>
              <a:t>Seeking Right Person for Right Job to making the recruitment process may more fair.</a:t>
            </a:r>
          </a:p>
          <a:p>
            <a:pPr algn="just">
              <a:buFont typeface="Wingdings" pitchFamily="2" charset="2"/>
              <a:buChar char="v"/>
            </a:pPr>
            <a:endParaRPr lang="en-US" sz="2800" dirty="0" smtClean="0"/>
          </a:p>
          <a:p>
            <a:pPr marL="118872" indent="0" algn="just">
              <a:buNone/>
            </a:pPr>
            <a:r>
              <a:rPr lang="en-US" sz="2800" dirty="0" smtClean="0"/>
              <a:t>Before recruiting you have to ensure that Job objective should be achievable and measureable. </a:t>
            </a:r>
          </a:p>
          <a:p>
            <a:pPr marL="118872" indent="0" algn="just">
              <a:buNone/>
            </a:pPr>
            <a:endParaRPr lang="en-US" sz="2800" dirty="0" smtClean="0"/>
          </a:p>
          <a:p>
            <a:pPr algn="just">
              <a:buFont typeface="Wingdings" pitchFamily="2" charset="2"/>
              <a:buChar char="v"/>
            </a:pPr>
            <a:endParaRPr lang="en-US" sz="2800" dirty="0"/>
          </a:p>
          <a:p>
            <a:pPr marL="118872" indent="0" algn="just">
              <a:buNone/>
            </a:pPr>
            <a:endParaRPr lang="en-US" sz="2800" dirty="0" smtClean="0"/>
          </a:p>
          <a:p>
            <a:pPr algn="just">
              <a:buFont typeface="Wingdings" pitchFamily="2" charset="2"/>
              <a:buChar char="v"/>
            </a:pPr>
            <a:endParaRPr lang="en-US" sz="2800" dirty="0" smtClean="0"/>
          </a:p>
          <a:p>
            <a:pPr algn="just">
              <a:buFont typeface="Wingdings" pitchFamily="2" charset="2"/>
              <a:buChar char="v"/>
            </a:pPr>
            <a:endParaRPr lang="en-US" sz="2800" dirty="0">
              <a:latin typeface="Times New Roman" pitchFamily="18" charset="0"/>
              <a:cs typeface="Times New Roman" pitchFamily="18" charset="0"/>
            </a:endParaRPr>
          </a:p>
        </p:txBody>
      </p:sp>
      <p:sp>
        <p:nvSpPr>
          <p:cNvPr id="4" name="Rectangle 3"/>
          <p:cNvSpPr/>
          <p:nvPr/>
        </p:nvSpPr>
        <p:spPr>
          <a:xfrm>
            <a:off x="6019800" y="990600"/>
            <a:ext cx="2860848" cy="369332"/>
          </a:xfrm>
          <a:prstGeom prst="rect">
            <a:avLst/>
          </a:prstGeom>
        </p:spPr>
        <p:txBody>
          <a:bodyPr wrap="none">
            <a:spAutoFit/>
          </a:bodyPr>
          <a:lstStyle/>
          <a:p>
            <a:r>
              <a:rPr lang="en-US" dirty="0" smtClean="0">
                <a:solidFill>
                  <a:schemeClr val="bg1"/>
                </a:solidFill>
              </a:rPr>
              <a:t>Presented by </a:t>
            </a:r>
            <a:r>
              <a:rPr lang="en-US" dirty="0" err="1" smtClean="0">
                <a:solidFill>
                  <a:schemeClr val="bg1"/>
                </a:solidFill>
              </a:rPr>
              <a:t>Farrukh</a:t>
            </a:r>
            <a:r>
              <a:rPr lang="en-US" dirty="0" smtClean="0">
                <a:solidFill>
                  <a:schemeClr val="bg1"/>
                </a:solidFill>
              </a:rPr>
              <a:t> </a:t>
            </a:r>
            <a:r>
              <a:rPr lang="en-US" dirty="0" err="1" smtClean="0">
                <a:solidFill>
                  <a:schemeClr val="bg1"/>
                </a:solidFill>
              </a:rPr>
              <a:t>Saeed</a:t>
            </a:r>
            <a:endParaRPr lang="en-US" dirty="0">
              <a:solidFill>
                <a:schemeClr val="bg1"/>
              </a:solidFill>
            </a:endParaRPr>
          </a:p>
        </p:txBody>
      </p:sp>
    </p:spTree>
    <p:extLst>
      <p:ext uri="{BB962C8B-B14F-4D97-AF65-F5344CB8AC3E}">
        <p14:creationId xmlns:p14="http://schemas.microsoft.com/office/powerpoint/2010/main" xmlns="" val="23233569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Retention?</a:t>
            </a:r>
            <a:endParaRPr lang="en-US" dirty="0"/>
          </a:p>
        </p:txBody>
      </p:sp>
      <p:sp>
        <p:nvSpPr>
          <p:cNvPr id="3" name="Content Placeholder 2"/>
          <p:cNvSpPr>
            <a:spLocks noGrp="1"/>
          </p:cNvSpPr>
          <p:nvPr>
            <p:ph idx="1"/>
          </p:nvPr>
        </p:nvSpPr>
        <p:spPr/>
        <p:txBody>
          <a:bodyPr>
            <a:normAutofit/>
          </a:bodyPr>
          <a:lstStyle/>
          <a:p>
            <a:pPr algn="just">
              <a:buFont typeface="Wingdings" panose="05000000000000000000" pitchFamily="2" charset="2"/>
              <a:buChar char="v"/>
            </a:pPr>
            <a:r>
              <a:rPr lang="en-US" dirty="0" smtClean="0"/>
              <a:t>The Ability of an organization to retain its employees and to </a:t>
            </a:r>
            <a:r>
              <a:rPr lang="en-US" dirty="0"/>
              <a:t>maintain a lower turnover</a:t>
            </a:r>
            <a:r>
              <a:rPr lang="en-US" dirty="0" smtClean="0"/>
              <a:t>.</a:t>
            </a:r>
          </a:p>
          <a:p>
            <a:pPr>
              <a:buFont typeface="Wingdings" panose="05000000000000000000" pitchFamily="2" charset="2"/>
              <a:buChar char="v"/>
            </a:pPr>
            <a:endParaRPr lang="en-US" dirty="0"/>
          </a:p>
          <a:p>
            <a:pPr algn="just">
              <a:buFont typeface="Wingdings" panose="05000000000000000000" pitchFamily="2" charset="2"/>
              <a:buChar char="v"/>
            </a:pPr>
            <a:r>
              <a:rPr lang="en-US" dirty="0" smtClean="0"/>
              <a:t>The main purpose of an organization to hold best  human resources who have appropriate skills, experience and track record throughout their  job careers.</a:t>
            </a:r>
          </a:p>
          <a:p>
            <a:pPr>
              <a:buFont typeface="Wingdings" panose="05000000000000000000" pitchFamily="2" charset="2"/>
              <a:buChar char="v"/>
            </a:pPr>
            <a:endParaRPr lang="en-US" dirty="0"/>
          </a:p>
          <a:p>
            <a:pPr>
              <a:buFont typeface="Wingdings" panose="05000000000000000000" pitchFamily="2" charset="2"/>
              <a:buChar char="v"/>
            </a:pPr>
            <a:endParaRPr lang="en-US" dirty="0" smtClean="0"/>
          </a:p>
          <a:p>
            <a:pPr marL="118872" indent="0">
              <a:buNone/>
            </a:pPr>
            <a:endParaRPr lang="en-US" dirty="0"/>
          </a:p>
          <a:p>
            <a:pPr marL="118872" indent="0">
              <a:buNone/>
            </a:pPr>
            <a:endParaRPr lang="en-US" dirty="0" smtClean="0"/>
          </a:p>
          <a:p>
            <a:pPr marL="118872" indent="0">
              <a:buNone/>
            </a:pPr>
            <a:endParaRPr lang="en-US" dirty="0"/>
          </a:p>
          <a:p>
            <a:pPr marL="118872" indent="0">
              <a:buNone/>
            </a:pPr>
            <a:endParaRPr lang="en-US" dirty="0" smtClean="0"/>
          </a:p>
          <a:p>
            <a:pPr marL="118872" indent="0">
              <a:buNone/>
            </a:pPr>
            <a:endParaRPr lang="en-US" dirty="0" smtClean="0"/>
          </a:p>
        </p:txBody>
      </p:sp>
      <p:sp>
        <p:nvSpPr>
          <p:cNvPr id="4" name="Rectangle 3"/>
          <p:cNvSpPr/>
          <p:nvPr/>
        </p:nvSpPr>
        <p:spPr>
          <a:xfrm>
            <a:off x="6019800" y="990600"/>
            <a:ext cx="2860848" cy="369332"/>
          </a:xfrm>
          <a:prstGeom prst="rect">
            <a:avLst/>
          </a:prstGeom>
        </p:spPr>
        <p:txBody>
          <a:bodyPr wrap="none">
            <a:spAutoFit/>
          </a:bodyPr>
          <a:lstStyle/>
          <a:p>
            <a:r>
              <a:rPr lang="en-US" dirty="0" smtClean="0">
                <a:solidFill>
                  <a:schemeClr val="bg1"/>
                </a:solidFill>
              </a:rPr>
              <a:t>Presented by </a:t>
            </a:r>
            <a:r>
              <a:rPr lang="en-US" dirty="0" err="1" smtClean="0">
                <a:solidFill>
                  <a:schemeClr val="bg1"/>
                </a:solidFill>
              </a:rPr>
              <a:t>Farrukh</a:t>
            </a:r>
            <a:r>
              <a:rPr lang="en-US" dirty="0" smtClean="0">
                <a:solidFill>
                  <a:schemeClr val="bg1"/>
                </a:solidFill>
              </a:rPr>
              <a:t> </a:t>
            </a:r>
            <a:r>
              <a:rPr lang="en-US" dirty="0" err="1" smtClean="0">
                <a:solidFill>
                  <a:schemeClr val="bg1"/>
                </a:solidFill>
              </a:rPr>
              <a:t>Saeed</a:t>
            </a:r>
            <a:endParaRPr lang="en-US" dirty="0">
              <a:solidFill>
                <a:schemeClr val="bg1"/>
              </a:solidFill>
            </a:endParaRPr>
          </a:p>
        </p:txBody>
      </p:sp>
    </p:spTree>
    <p:extLst>
      <p:ext uri="{BB962C8B-B14F-4D97-AF65-F5344CB8AC3E}">
        <p14:creationId xmlns:p14="http://schemas.microsoft.com/office/powerpoint/2010/main" xmlns="" val="33806309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Factors Influence on Recruitment:</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92500" lnSpcReduction="20000"/>
          </a:bodyPr>
          <a:lstStyle/>
          <a:p>
            <a:pPr marL="118872" indent="0" algn="just">
              <a:buNone/>
            </a:pPr>
            <a:r>
              <a:rPr lang="en-US" dirty="0" smtClean="0">
                <a:latin typeface="Times New Roman" pitchFamily="18" charset="0"/>
                <a:cs typeface="Times New Roman" pitchFamily="18" charset="0"/>
              </a:rPr>
              <a:t>Organization main aim to hire potential customer but following factors may  impact on the decision of applicant to apply for job or not.</a:t>
            </a:r>
          </a:p>
          <a:p>
            <a:pPr algn="just">
              <a:buFont typeface="Wingdings" pitchFamily="2" charset="2"/>
              <a:buChar char="v"/>
            </a:pPr>
            <a:endParaRPr lang="en-US" dirty="0">
              <a:latin typeface="Times New Roman" pitchFamily="18" charset="0"/>
              <a:cs typeface="Times New Roman" pitchFamily="18" charset="0"/>
            </a:endParaRPr>
          </a:p>
          <a:p>
            <a:pPr algn="just">
              <a:buFont typeface="Wingdings" pitchFamily="2" charset="2"/>
              <a:buChar char="v"/>
            </a:pPr>
            <a:r>
              <a:rPr lang="en-US" dirty="0" smtClean="0">
                <a:latin typeface="Times New Roman" pitchFamily="18" charset="0"/>
                <a:cs typeface="Times New Roman" pitchFamily="18" charset="0"/>
              </a:rPr>
              <a:t>Organizational image in the mind of Applicant</a:t>
            </a:r>
          </a:p>
          <a:p>
            <a:pPr marL="118872" indent="0" algn="just">
              <a:buNone/>
            </a:pPr>
            <a:r>
              <a:rPr lang="en-US" dirty="0" smtClean="0">
                <a:latin typeface="Times New Roman" pitchFamily="18" charset="0"/>
                <a:cs typeface="Times New Roman" pitchFamily="18" charset="0"/>
              </a:rPr>
              <a:t>    (Attractiveness, salary packages, respect level)</a:t>
            </a:r>
          </a:p>
          <a:p>
            <a:pPr algn="just">
              <a:buFont typeface="Wingdings" pitchFamily="2" charset="2"/>
              <a:buChar char="v"/>
            </a:pPr>
            <a:r>
              <a:rPr lang="en-US" dirty="0" smtClean="0">
                <a:latin typeface="Times New Roman" pitchFamily="18" charset="0"/>
                <a:cs typeface="Times New Roman" pitchFamily="18" charset="0"/>
              </a:rPr>
              <a:t>Job Attractiveness (Atmosphere of organization, working hours )  </a:t>
            </a:r>
          </a:p>
          <a:p>
            <a:pPr algn="just">
              <a:buFont typeface="Wingdings" pitchFamily="2" charset="2"/>
              <a:buChar char="v"/>
            </a:pPr>
            <a:r>
              <a:rPr lang="en-US" dirty="0" smtClean="0">
                <a:latin typeface="Times New Roman" pitchFamily="18" charset="0"/>
                <a:cs typeface="Times New Roman" pitchFamily="18" charset="0"/>
              </a:rPr>
              <a:t>Internal Organization Policies (Promotions, Annual increments, Compensation &amp; Benefits)</a:t>
            </a:r>
          </a:p>
          <a:p>
            <a:pPr algn="just">
              <a:buFont typeface="Wingdings" pitchFamily="2" charset="2"/>
              <a:buChar char="v"/>
            </a:pPr>
            <a:r>
              <a:rPr lang="en-US" dirty="0" smtClean="0">
                <a:latin typeface="Times New Roman" pitchFamily="18" charset="0"/>
                <a:cs typeface="Times New Roman" pitchFamily="18" charset="0"/>
              </a:rPr>
              <a:t>Legal Influence (Laws &amp; Regulations of company)</a:t>
            </a:r>
          </a:p>
          <a:p>
            <a:pPr marL="118872" indent="0" algn="just">
              <a:buNone/>
            </a:pPr>
            <a:endParaRPr lang="en-US" dirty="0">
              <a:latin typeface="Times New Roman" pitchFamily="18" charset="0"/>
              <a:cs typeface="Times New Roman" pitchFamily="18" charset="0"/>
            </a:endParaRPr>
          </a:p>
        </p:txBody>
      </p:sp>
      <p:sp>
        <p:nvSpPr>
          <p:cNvPr id="4" name="Rectangle 3"/>
          <p:cNvSpPr/>
          <p:nvPr/>
        </p:nvSpPr>
        <p:spPr>
          <a:xfrm>
            <a:off x="6019800" y="990600"/>
            <a:ext cx="2860848" cy="369332"/>
          </a:xfrm>
          <a:prstGeom prst="rect">
            <a:avLst/>
          </a:prstGeom>
        </p:spPr>
        <p:txBody>
          <a:bodyPr wrap="none">
            <a:spAutoFit/>
          </a:bodyPr>
          <a:lstStyle/>
          <a:p>
            <a:r>
              <a:rPr lang="en-US" dirty="0" smtClean="0">
                <a:solidFill>
                  <a:schemeClr val="bg1"/>
                </a:solidFill>
              </a:rPr>
              <a:t>Presented by </a:t>
            </a:r>
            <a:r>
              <a:rPr lang="en-US" dirty="0" err="1" smtClean="0">
                <a:solidFill>
                  <a:schemeClr val="bg1"/>
                </a:solidFill>
              </a:rPr>
              <a:t>Farrukh</a:t>
            </a:r>
            <a:r>
              <a:rPr lang="en-US" dirty="0" smtClean="0">
                <a:solidFill>
                  <a:schemeClr val="bg1"/>
                </a:solidFill>
              </a:rPr>
              <a:t> </a:t>
            </a:r>
            <a:r>
              <a:rPr lang="en-US" dirty="0" err="1" smtClean="0">
                <a:solidFill>
                  <a:schemeClr val="bg1"/>
                </a:solidFill>
              </a:rPr>
              <a:t>Saeed</a:t>
            </a:r>
            <a:endParaRPr lang="en-US" dirty="0">
              <a:solidFill>
                <a:schemeClr val="bg1"/>
              </a:solidFill>
            </a:endParaRPr>
          </a:p>
        </p:txBody>
      </p:sp>
    </p:spTree>
    <p:extLst>
      <p:ext uri="{BB962C8B-B14F-4D97-AF65-F5344CB8AC3E}">
        <p14:creationId xmlns:p14="http://schemas.microsoft.com/office/powerpoint/2010/main" xmlns="" val="5038410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Hiring/Selection Process</a:t>
            </a:r>
            <a:endParaRPr lang="en-US" dirty="0"/>
          </a:p>
        </p:txBody>
      </p:sp>
      <p:sp>
        <p:nvSpPr>
          <p:cNvPr id="3" name="Content Placeholder 2"/>
          <p:cNvSpPr>
            <a:spLocks noGrp="1"/>
          </p:cNvSpPr>
          <p:nvPr>
            <p:ph idx="1"/>
          </p:nvPr>
        </p:nvSpPr>
        <p:spPr/>
        <p:txBody>
          <a:bodyPr>
            <a:normAutofit lnSpcReduction="10000"/>
          </a:bodyPr>
          <a:lstStyle/>
          <a:p>
            <a:pPr marL="118872" indent="0">
              <a:buNone/>
            </a:pPr>
            <a:r>
              <a:rPr lang="en-US" dirty="0" smtClean="0"/>
              <a:t>The Process of Screening Job applicant to ensure most appropriate Person should be hired.</a:t>
            </a:r>
          </a:p>
          <a:p>
            <a:pPr>
              <a:buFont typeface="Wingdings" panose="05000000000000000000" pitchFamily="2" charset="2"/>
              <a:buChar char="v"/>
            </a:pPr>
            <a:r>
              <a:rPr lang="en-US" dirty="0" smtClean="0"/>
              <a:t>Equal Opportunities should be given to all the candidates</a:t>
            </a:r>
          </a:p>
          <a:p>
            <a:pPr>
              <a:buFont typeface="Wingdings" panose="05000000000000000000" pitchFamily="2" charset="2"/>
              <a:buChar char="v"/>
            </a:pPr>
            <a:r>
              <a:rPr lang="en-US" dirty="0" smtClean="0"/>
              <a:t>Selection must be on merit based and  competency based.</a:t>
            </a:r>
          </a:p>
          <a:p>
            <a:pPr>
              <a:buFont typeface="Wingdings" panose="05000000000000000000" pitchFamily="2" charset="2"/>
              <a:buChar char="v"/>
            </a:pPr>
            <a:r>
              <a:rPr lang="en-US" dirty="0" smtClean="0"/>
              <a:t>Track record should be checked, Retention Period with other organization should be consider before hiring. </a:t>
            </a:r>
          </a:p>
          <a:p>
            <a:pPr>
              <a:buFont typeface="Wingdings" panose="05000000000000000000" pitchFamily="2" charset="2"/>
              <a:buChar char="v"/>
            </a:pPr>
            <a:endParaRPr lang="en-US" dirty="0"/>
          </a:p>
        </p:txBody>
      </p:sp>
      <p:sp>
        <p:nvSpPr>
          <p:cNvPr id="4" name="Rectangle 3"/>
          <p:cNvSpPr/>
          <p:nvPr/>
        </p:nvSpPr>
        <p:spPr>
          <a:xfrm>
            <a:off x="6019800" y="990600"/>
            <a:ext cx="2860848" cy="369332"/>
          </a:xfrm>
          <a:prstGeom prst="rect">
            <a:avLst/>
          </a:prstGeom>
        </p:spPr>
        <p:txBody>
          <a:bodyPr wrap="none">
            <a:spAutoFit/>
          </a:bodyPr>
          <a:lstStyle/>
          <a:p>
            <a:r>
              <a:rPr lang="en-US" dirty="0" smtClean="0">
                <a:solidFill>
                  <a:schemeClr val="bg1"/>
                </a:solidFill>
              </a:rPr>
              <a:t>Presented by </a:t>
            </a:r>
            <a:r>
              <a:rPr lang="en-US" dirty="0" err="1" smtClean="0">
                <a:solidFill>
                  <a:schemeClr val="bg1"/>
                </a:solidFill>
              </a:rPr>
              <a:t>Farrukh</a:t>
            </a:r>
            <a:r>
              <a:rPr lang="en-US" dirty="0" smtClean="0">
                <a:solidFill>
                  <a:schemeClr val="bg1"/>
                </a:solidFill>
              </a:rPr>
              <a:t> </a:t>
            </a:r>
            <a:r>
              <a:rPr lang="en-US" dirty="0" err="1" smtClean="0">
                <a:solidFill>
                  <a:schemeClr val="bg1"/>
                </a:solidFill>
              </a:rPr>
              <a:t>Saeed</a:t>
            </a:r>
            <a:endParaRPr lang="en-US" dirty="0">
              <a:solidFill>
                <a:schemeClr val="bg1"/>
              </a:solidFill>
            </a:endParaRPr>
          </a:p>
        </p:txBody>
      </p:sp>
    </p:spTree>
    <p:extLst>
      <p:ext uri="{BB962C8B-B14F-4D97-AF65-F5344CB8AC3E}">
        <p14:creationId xmlns:p14="http://schemas.microsoft.com/office/powerpoint/2010/main" xmlns="" val="13723674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Recruitment Process Should Be: </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v"/>
            </a:pPr>
            <a:r>
              <a:rPr lang="en-US" dirty="0" smtClean="0"/>
              <a:t>Efficient- Cost effective in method and 			    sources</a:t>
            </a:r>
          </a:p>
          <a:p>
            <a:pPr>
              <a:buFont typeface="Wingdings" panose="05000000000000000000" pitchFamily="2" charset="2"/>
              <a:buChar char="v"/>
            </a:pPr>
            <a:r>
              <a:rPr lang="en-US" dirty="0" smtClean="0"/>
              <a:t>Effective: Producing enough Suitable             		    Candidate</a:t>
            </a:r>
          </a:p>
          <a:p>
            <a:pPr>
              <a:buFont typeface="Wingdings" panose="05000000000000000000" pitchFamily="2" charset="2"/>
              <a:buChar char="v"/>
            </a:pPr>
            <a:r>
              <a:rPr lang="en-US" dirty="0" smtClean="0"/>
              <a:t>Fair: Avoid Discrimination on basis of  	  	                Personal Biasness </a:t>
            </a:r>
            <a:endParaRPr lang="en-US" dirty="0"/>
          </a:p>
        </p:txBody>
      </p:sp>
      <p:sp>
        <p:nvSpPr>
          <p:cNvPr id="4" name="TextBox 3"/>
          <p:cNvSpPr txBox="1"/>
          <p:nvPr/>
        </p:nvSpPr>
        <p:spPr>
          <a:xfrm>
            <a:off x="5867400" y="1047690"/>
            <a:ext cx="3276600" cy="400110"/>
          </a:xfrm>
          <a:prstGeom prst="rect">
            <a:avLst/>
          </a:prstGeom>
          <a:noFill/>
        </p:spPr>
        <p:txBody>
          <a:bodyPr wrap="square" rtlCol="0">
            <a:spAutoFit/>
          </a:bodyPr>
          <a:lstStyle/>
          <a:p>
            <a:r>
              <a:rPr lang="en-US" sz="2000" dirty="0" smtClean="0">
                <a:solidFill>
                  <a:schemeClr val="bg1"/>
                </a:solidFill>
              </a:rPr>
              <a:t>Presented by </a:t>
            </a:r>
            <a:r>
              <a:rPr lang="en-US" sz="2000" dirty="0" err="1" smtClean="0">
                <a:solidFill>
                  <a:schemeClr val="bg1"/>
                </a:solidFill>
              </a:rPr>
              <a:t>Farrukh</a:t>
            </a:r>
            <a:r>
              <a:rPr lang="en-US" sz="2000" dirty="0" smtClean="0">
                <a:solidFill>
                  <a:schemeClr val="bg1"/>
                </a:solidFill>
              </a:rPr>
              <a:t>  </a:t>
            </a:r>
            <a:r>
              <a:rPr lang="en-US" sz="2000" dirty="0" err="1" smtClean="0">
                <a:solidFill>
                  <a:schemeClr val="bg1"/>
                </a:solidFill>
              </a:rPr>
              <a:t>Aslam</a:t>
            </a:r>
            <a:endParaRPr lang="en-US" sz="2000" dirty="0">
              <a:solidFill>
                <a:schemeClr val="bg1"/>
              </a:solidFill>
            </a:endParaRPr>
          </a:p>
        </p:txBody>
      </p:sp>
    </p:spTree>
    <p:extLst>
      <p:ext uri="{BB962C8B-B14F-4D97-AF65-F5344CB8AC3E}">
        <p14:creationId xmlns:p14="http://schemas.microsoft.com/office/powerpoint/2010/main" xmlns="" val="37696346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Employee Retention Strategies</a:t>
            </a:r>
            <a:endParaRPr lang="en-US" dirty="0"/>
          </a:p>
        </p:txBody>
      </p:sp>
      <p:sp>
        <p:nvSpPr>
          <p:cNvPr id="3" name="Content Placeholder 2"/>
          <p:cNvSpPr>
            <a:spLocks noGrp="1"/>
          </p:cNvSpPr>
          <p:nvPr>
            <p:ph idx="1"/>
          </p:nvPr>
        </p:nvSpPr>
        <p:spPr/>
        <p:txBody>
          <a:bodyPr/>
          <a:lstStyle/>
          <a:p>
            <a:pPr marL="118872" indent="0">
              <a:buNone/>
            </a:pPr>
            <a:r>
              <a:rPr lang="en-US" dirty="0" smtClean="0"/>
              <a:t>Once you have found the perfect employee, you want to ensure that they remain productive, satisfied and committed to the program’s long term goals. </a:t>
            </a:r>
          </a:p>
          <a:p>
            <a:pPr marL="118872" indent="0">
              <a:buNone/>
            </a:pPr>
            <a:endParaRPr lang="en-US" dirty="0"/>
          </a:p>
          <a:p>
            <a:pPr marL="118872" indent="0">
              <a:buNone/>
            </a:pPr>
            <a:r>
              <a:rPr lang="en-US" dirty="0" smtClean="0"/>
              <a:t>Some strategies as under:</a:t>
            </a:r>
          </a:p>
          <a:p>
            <a:pPr>
              <a:buFont typeface="Wingdings" panose="05000000000000000000" pitchFamily="2" charset="2"/>
              <a:buChar char="v"/>
            </a:pPr>
            <a:r>
              <a:rPr lang="en-US" dirty="0" smtClean="0"/>
              <a:t>Empower Staff</a:t>
            </a:r>
          </a:p>
          <a:p>
            <a:pPr>
              <a:buFont typeface="Wingdings" panose="05000000000000000000" pitchFamily="2" charset="2"/>
              <a:buChar char="v"/>
            </a:pPr>
            <a:r>
              <a:rPr lang="en-US" dirty="0" smtClean="0"/>
              <a:t>Team Building</a:t>
            </a:r>
          </a:p>
          <a:p>
            <a:pPr>
              <a:buFont typeface="Wingdings" panose="05000000000000000000" pitchFamily="2" charset="2"/>
              <a:buChar char="v"/>
            </a:pPr>
            <a:r>
              <a:rPr lang="en-US" dirty="0" smtClean="0"/>
              <a:t>Rewarding</a:t>
            </a:r>
          </a:p>
        </p:txBody>
      </p:sp>
      <p:sp>
        <p:nvSpPr>
          <p:cNvPr id="4" name="TextBox 3"/>
          <p:cNvSpPr txBox="1"/>
          <p:nvPr/>
        </p:nvSpPr>
        <p:spPr>
          <a:xfrm>
            <a:off x="5867400" y="1047690"/>
            <a:ext cx="3276600" cy="400110"/>
          </a:xfrm>
          <a:prstGeom prst="rect">
            <a:avLst/>
          </a:prstGeom>
          <a:noFill/>
        </p:spPr>
        <p:txBody>
          <a:bodyPr wrap="square" rtlCol="0">
            <a:spAutoFit/>
          </a:bodyPr>
          <a:lstStyle/>
          <a:p>
            <a:r>
              <a:rPr lang="en-US" sz="2000" dirty="0" smtClean="0">
                <a:solidFill>
                  <a:schemeClr val="bg1"/>
                </a:solidFill>
              </a:rPr>
              <a:t>Presented by </a:t>
            </a:r>
            <a:r>
              <a:rPr lang="en-US" sz="2000" dirty="0" err="1" smtClean="0">
                <a:solidFill>
                  <a:schemeClr val="bg1"/>
                </a:solidFill>
              </a:rPr>
              <a:t>Farrukh</a:t>
            </a:r>
            <a:r>
              <a:rPr lang="en-US" sz="2000" dirty="0" smtClean="0">
                <a:solidFill>
                  <a:schemeClr val="bg1"/>
                </a:solidFill>
              </a:rPr>
              <a:t>  </a:t>
            </a:r>
            <a:r>
              <a:rPr lang="en-US" sz="2000" dirty="0" err="1" smtClean="0">
                <a:solidFill>
                  <a:schemeClr val="bg1"/>
                </a:solidFill>
              </a:rPr>
              <a:t>Aslam</a:t>
            </a:r>
            <a:endParaRPr lang="en-US" sz="2000" dirty="0">
              <a:solidFill>
                <a:schemeClr val="bg1"/>
              </a:solidFill>
            </a:endParaRPr>
          </a:p>
        </p:txBody>
      </p:sp>
    </p:spTree>
    <p:extLst>
      <p:ext uri="{BB962C8B-B14F-4D97-AF65-F5344CB8AC3E}">
        <p14:creationId xmlns:p14="http://schemas.microsoft.com/office/powerpoint/2010/main" xmlns="" val="426015861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2471</TotalTime>
  <Words>1328</Words>
  <Application>Microsoft Office PowerPoint</Application>
  <PresentationFormat>On-screen Show (4:3)</PresentationFormat>
  <Paragraphs>137</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Module</vt:lpstr>
      <vt:lpstr>Prevent the Failure of Strategies </vt:lpstr>
      <vt:lpstr>What is a Strategy?</vt:lpstr>
      <vt:lpstr>Measures to prevent the Failure of Strategies</vt:lpstr>
      <vt:lpstr>What is Recruitment?</vt:lpstr>
      <vt:lpstr>What is Retention?</vt:lpstr>
      <vt:lpstr>Factors Influence on Recruitment:</vt:lpstr>
      <vt:lpstr>Hiring/Selection Process</vt:lpstr>
      <vt:lpstr>Recruitment Process Should Be: </vt:lpstr>
      <vt:lpstr>Employee Retention Strategies</vt:lpstr>
      <vt:lpstr>Employee Retention Strategies:</vt:lpstr>
      <vt:lpstr>Employee Retention Strategies:</vt:lpstr>
      <vt:lpstr>To attract and retain employees, organizations must have  effective strategies addressing four key components:</vt:lpstr>
      <vt:lpstr>Prevent the Failure of Strategies</vt:lpstr>
      <vt:lpstr>Clarify and Communicate Roles and Responsibilities</vt:lpstr>
      <vt:lpstr>1. Establish your rules.</vt:lpstr>
      <vt:lpstr>2. Create job descriptions.</vt:lpstr>
      <vt:lpstr>3. Distribute the job descriptions</vt:lpstr>
      <vt:lpstr>4. Establish a chain of command.</vt:lpstr>
      <vt:lpstr>5. Distribute policies and procedures in writing.</vt:lpstr>
      <vt:lpstr>6. Enforce practices and expectations.</vt:lpstr>
      <vt:lpstr>Promote Unity &amp; Harmony between Team</vt:lpstr>
      <vt:lpstr>1. Understand Team Dynamics and Individual Motivations</vt:lpstr>
      <vt:lpstr>2. Encourage Open Communication </vt:lpstr>
      <vt:lpstr>3. Maintain an open door policy.</vt:lpstr>
      <vt:lpstr>4. Create a team environment.</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Muskan Hussain</dc:creator>
  <cp:lastModifiedBy>AMMAR SOLUTIONS</cp:lastModifiedBy>
  <cp:revision>169</cp:revision>
  <dcterms:created xsi:type="dcterms:W3CDTF">2020-01-31T12:01:11Z</dcterms:created>
  <dcterms:modified xsi:type="dcterms:W3CDTF">2020-02-23T03:13:49Z</dcterms:modified>
</cp:coreProperties>
</file>